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7" r:id="rId1"/>
    <p:sldMasterId id="2147483688" r:id="rId2"/>
  </p:sldMasterIdLst>
  <p:notesMasterIdLst>
    <p:notesMasterId r:id="rId22"/>
  </p:notesMasterIdLst>
  <p:sldIdLst>
    <p:sldId id="256" r:id="rId3"/>
    <p:sldId id="429" r:id="rId4"/>
    <p:sldId id="430" r:id="rId5"/>
    <p:sldId id="431" r:id="rId6"/>
    <p:sldId id="432" r:id="rId7"/>
    <p:sldId id="433" r:id="rId8"/>
    <p:sldId id="434" r:id="rId9"/>
    <p:sldId id="435" r:id="rId10"/>
    <p:sldId id="436" r:id="rId11"/>
    <p:sldId id="437" r:id="rId12"/>
    <p:sldId id="438" r:id="rId13"/>
    <p:sldId id="439" r:id="rId14"/>
    <p:sldId id="440" r:id="rId15"/>
    <p:sldId id="441" r:id="rId16"/>
    <p:sldId id="442" r:id="rId17"/>
    <p:sldId id="323" r:id="rId18"/>
    <p:sldId id="289" r:id="rId19"/>
    <p:sldId id="333" r:id="rId20"/>
    <p:sldId id="443"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FreightSansLFPro" panose="02000506030000020004" pitchFamily="2" charset="77"/>
      <p:regular r:id="rId27"/>
      <p:bold r:id="rId28"/>
      <p:italic r:id="rId29"/>
      <p:boldItalic r:id="rId30"/>
    </p:embeddedFont>
    <p:embeddedFont>
      <p:font typeface="Helvetica Neue" panose="02000503000000020004"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8F8078-9DDF-BB73-28CC-356101C61B0B}" name="Udit Gupta" initials="UG" userId="S::uditg@fb.com::b81c05da-393c-4b73-965b-cbe80602d97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Udit Gupt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E9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35BD35-5707-4D20-81F1-29AB1FD26CE4}">
  <a:tblStyle styleId="{D735BD35-5707-4D20-81F1-29AB1FD26CE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1F05A130-88FA-4175-99D6-BCDCC10749E6}" styleName="Table_1">
    <a:wholeTbl>
      <a:tcTxStyle b="off" i="off">
        <a:font>
          <a:latin typeface="Gill Sans"/>
          <a:ea typeface="Gill Sans"/>
          <a:cs typeface="Gill Sans"/>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8E9EA"/>
          </a:solidFill>
        </a:fill>
      </a:tcStyle>
    </a:band1H>
    <a:band2H>
      <a:tcTxStyle/>
      <a:tcStyle>
        <a:tcBdr/>
      </a:tcStyle>
    </a:band2H>
    <a:band1V>
      <a:tcTxStyle/>
      <a:tcStyle>
        <a:tcBdr/>
        <a:fill>
          <a:solidFill>
            <a:srgbClr val="E8E9EA"/>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Gill Sans"/>
          <a:ea typeface="Gill Sans"/>
          <a:cs typeface="Gill Sans"/>
        </a:font>
        <a:schemeClr val="lt1"/>
      </a:tcTxStyle>
      <a:tcStyle>
        <a:tcBdr/>
        <a:fill>
          <a:solidFill>
            <a:schemeClr val="dk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87"/>
    <p:restoredTop sz="94490"/>
  </p:normalViewPr>
  <p:slideViewPr>
    <p:cSldViewPr snapToGrid="0">
      <p:cViewPr varScale="1">
        <p:scale>
          <a:sx n="161" d="100"/>
          <a:sy n="161" d="100"/>
        </p:scale>
        <p:origin x="1392"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g152e39a8589_2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11" name="Google Shape;2511;g152e39a8589_2_8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4975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g152e39a8589_2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11" name="Google Shape;2511;g152e39a8589_2_8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965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g152e39a8589_2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11" name="Google Shape;2511;g152e39a8589_2_8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786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g152e39a8589_2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11" name="Google Shape;2511;g152e39a8589_2_8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332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5332db1e8c_0_5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8" name="Google Shape;528;g15332db1e8c_0_5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Finally, given our understanding of carbon emissions, we will conclude by charting paths for how to design future sustainable computing systems. </a:t>
            </a:r>
            <a:endParaRPr/>
          </a:p>
        </p:txBody>
      </p:sp>
      <p:sp>
        <p:nvSpPr>
          <p:cNvPr id="529" name="Google Shape;529;g15332db1e8c_0_5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2150032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g152e39a8589_2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11" name="Google Shape;2511;g152e39a8589_2_8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6203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summary, our probabilistic model allows for inputs to modeled as single values, synthetic distributions, or kernel density estimates. Samples are drawn from the input distribution; the samples are then used in the carbon model calculation to generate a histogram that approximates the probability distribution of the estimated carbon footprint.</a:t>
            </a:r>
          </a:p>
        </p:txBody>
      </p:sp>
      <p:sp>
        <p:nvSpPr>
          <p:cNvPr id="4" name="Slide Number Placeholder 3"/>
          <p:cNvSpPr>
            <a:spLocks noGrp="1"/>
          </p:cNvSpPr>
          <p:nvPr>
            <p:ph type="sldNum" sz="quarter" idx="5"/>
          </p:nvPr>
        </p:nvSpPr>
        <p:spPr/>
        <p:txBody>
          <a:bodyPr/>
          <a:lstStyle/>
          <a:p>
            <a:fld id="{3153D443-CBAC-934A-8506-FB4DF260D863}" type="slidenum">
              <a:rPr lang="en-US" smtClean="0"/>
              <a:t>16</a:t>
            </a:fld>
            <a:endParaRPr lang="en-US"/>
          </a:p>
        </p:txBody>
      </p:sp>
    </p:spTree>
    <p:extLst>
      <p:ext uri="{BB962C8B-B14F-4D97-AF65-F5344CB8AC3E}">
        <p14:creationId xmlns:p14="http://schemas.microsoft.com/office/powerpoint/2010/main" val="2564760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demonstrate our approach, we apply our probabilistic carbon modeling tool to a device selection case study. In this case study, we are a sustainable notebook or laptop manufacturer, and we want to select a carbon-optimal GPU for our new notebook computer. We are deciding between two GPUs of the same performance class: the Intel Arc Pro A60M and the NVIDIA RTX A3000 Mobile. We can see that they have different operating power, different manufacturing process nodes, and different chip areas.</a:t>
            </a:r>
          </a:p>
        </p:txBody>
      </p:sp>
      <p:sp>
        <p:nvSpPr>
          <p:cNvPr id="4" name="Slide Number Placeholder 3"/>
          <p:cNvSpPr>
            <a:spLocks noGrp="1"/>
          </p:cNvSpPr>
          <p:nvPr>
            <p:ph type="sldNum" sz="quarter" idx="5"/>
          </p:nvPr>
        </p:nvSpPr>
        <p:spPr/>
        <p:txBody>
          <a:bodyPr/>
          <a:lstStyle/>
          <a:p>
            <a:fld id="{3153D443-CBAC-934A-8506-FB4DF260D863}" type="slidenum">
              <a:rPr lang="en-US" smtClean="0"/>
              <a:t>17</a:t>
            </a:fld>
            <a:endParaRPr lang="en-US"/>
          </a:p>
        </p:txBody>
      </p:sp>
    </p:spTree>
    <p:extLst>
      <p:ext uri="{BB962C8B-B14F-4D97-AF65-F5344CB8AC3E}">
        <p14:creationId xmlns:p14="http://schemas.microsoft.com/office/powerpoint/2010/main" val="1363453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run these devices through our model and generate a probabilistic embodied carbon footprint estimate for each of devices. The vertical axis here is probability and the horizontal axis here is carbon footprint. If we just look at central tendency values such as the modal value, we would decide that the Intel Arc Pro A60M is better choice. This is the exact type of conclusion that a deterministic model that outputs a single value would tell you. However, with the probability distributions of the carbon footprint estimates, we see that the Intel Arc Pro A60M is likely to be better but not necessarily. In fact, there is a significant region of overlap in which the embodied carbon footprint of the NVIDIA GPU can be lower than the Intel GPU. Via our probabilistic modeling, we can determine that the chance of the NVIDIA GPU having lower embodied carbon is 27%, meaning that someone who uses a deterministic carbon model will be unaware that there is a 27% chance they will make the wrong decision. </a:t>
            </a:r>
          </a:p>
        </p:txBody>
      </p:sp>
      <p:sp>
        <p:nvSpPr>
          <p:cNvPr id="4" name="Slide Number Placeholder 3"/>
          <p:cNvSpPr>
            <a:spLocks noGrp="1"/>
          </p:cNvSpPr>
          <p:nvPr>
            <p:ph type="sldNum" sz="quarter" idx="5"/>
          </p:nvPr>
        </p:nvSpPr>
        <p:spPr/>
        <p:txBody>
          <a:bodyPr/>
          <a:lstStyle/>
          <a:p>
            <a:fld id="{3153D443-CBAC-934A-8506-FB4DF260D863}" type="slidenum">
              <a:rPr lang="en-US" smtClean="0"/>
              <a:t>18</a:t>
            </a:fld>
            <a:endParaRPr lang="en-US"/>
          </a:p>
        </p:txBody>
      </p:sp>
    </p:spTree>
    <p:extLst>
      <p:ext uri="{BB962C8B-B14F-4D97-AF65-F5344CB8AC3E}">
        <p14:creationId xmlns:p14="http://schemas.microsoft.com/office/powerpoint/2010/main" val="267652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5332db1e8c_0_5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8" name="Google Shape;528;g15332db1e8c_0_5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Finally, given our understanding of carbon emissions, we will conclude by charting paths for how to design future sustainable computing systems. </a:t>
            </a:r>
            <a:endParaRPr/>
          </a:p>
        </p:txBody>
      </p:sp>
      <p:sp>
        <p:nvSpPr>
          <p:cNvPr id="529" name="Google Shape;529;g15332db1e8c_0_5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2111790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5332db1e8c_0_5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8" name="Google Shape;528;g15332db1e8c_0_5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Finally, given our understanding of carbon emissions, we will conclude by charting paths for how to design future sustainable computing systems. </a:t>
            </a:r>
            <a:endParaRPr/>
          </a:p>
        </p:txBody>
      </p:sp>
      <p:sp>
        <p:nvSpPr>
          <p:cNvPr id="529" name="Google Shape;529;g15332db1e8c_0_5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1512898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152e39a8589_2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20" name="Google Shape;2520;g152e39a8589_2_8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Add units</a:t>
            </a:r>
          </a:p>
        </p:txBody>
      </p:sp>
    </p:spTree>
    <p:extLst>
      <p:ext uri="{BB962C8B-B14F-4D97-AF65-F5344CB8AC3E}">
        <p14:creationId xmlns:p14="http://schemas.microsoft.com/office/powerpoint/2010/main" val="2043776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g152e39a8589_2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11" name="Google Shape;2511;g152e39a8589_2_8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g152e39a8589_2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11" name="Google Shape;2511;g152e39a8589_2_8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8045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g152e39a8589_2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11" name="Google Shape;2511;g152e39a8589_2_8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6434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g152e39a8589_2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11" name="Google Shape;2511;g152e39a8589_2_8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6815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g152e39a8589_2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11" name="Google Shape;2511;g152e39a8589_2_8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8677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esentation Title">
  <p:cSld name="Presentation Title">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571500" y="2089377"/>
            <a:ext cx="8001000" cy="689372"/>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500"/>
              <a:buNone/>
              <a:defRPr sz="4500" b="1" i="0" u="none" strike="noStrike" cap="none">
                <a:solidFill>
                  <a:srgbClr val="151619"/>
                </a:solidFill>
                <a:latin typeface="Helvetica Neue"/>
                <a:ea typeface="Helvetica Neue"/>
                <a:cs typeface="Helvetica Neue"/>
                <a:sym typeface="Helvetica Neue"/>
              </a:defRPr>
            </a:lvl1pPr>
            <a:lvl2pPr marR="0" lvl="1"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2pPr>
            <a:lvl3pPr marR="0" lvl="2"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3pPr>
            <a:lvl4pPr marR="0" lvl="3"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4pPr>
            <a:lvl5pPr marR="0" lvl="4"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5pPr>
            <a:lvl6pPr marR="0" lvl="5"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6pPr>
            <a:lvl7pPr marR="0" lvl="6"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7pPr>
            <a:lvl8pPr marR="0" lvl="7"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8pPr>
            <a:lvl9pPr marR="0" lvl="8"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9pPr>
          </a:lstStyle>
          <a:p>
            <a:endParaRPr/>
          </a:p>
        </p:txBody>
      </p:sp>
      <p:sp>
        <p:nvSpPr>
          <p:cNvPr id="61" name="Google Shape;61;p15"/>
          <p:cNvSpPr txBox="1">
            <a:spLocks noGrp="1"/>
          </p:cNvSpPr>
          <p:nvPr>
            <p:ph type="body" idx="1"/>
          </p:nvPr>
        </p:nvSpPr>
        <p:spPr>
          <a:xfrm>
            <a:off x="571500" y="3867150"/>
            <a:ext cx="8001000" cy="4191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500"/>
              <a:buNone/>
              <a:defRPr sz="2300" b="1" i="0" u="none" strike="noStrike" cap="none">
                <a:solidFill>
                  <a:srgbClr val="151619"/>
                </a:solidFill>
                <a:latin typeface="Helvetica Neue"/>
                <a:ea typeface="Helvetica Neue"/>
                <a:cs typeface="Helvetica Neue"/>
                <a:sym typeface="Helvetica Neue"/>
              </a:defRPr>
            </a:lvl1pPr>
            <a:lvl2pPr marL="914400" marR="0" lvl="1" indent="-228600" algn="l" rtl="0">
              <a:spcBef>
                <a:spcPts val="0"/>
              </a:spcBef>
              <a:spcAft>
                <a:spcPts val="0"/>
              </a:spcAft>
              <a:buSzPts val="500"/>
              <a:buNone/>
              <a:defRPr sz="2300" b="0" i="0" u="none" strike="noStrike" cap="none">
                <a:solidFill>
                  <a:srgbClr val="5890FF"/>
                </a:solidFill>
                <a:latin typeface="Arial"/>
                <a:ea typeface="Arial"/>
                <a:cs typeface="Arial"/>
                <a:sym typeface="Arial"/>
              </a:defRPr>
            </a:lvl2pPr>
            <a:lvl3pPr marL="1371600" marR="0" lvl="2" indent="-228600" algn="l" rtl="0">
              <a:spcBef>
                <a:spcPts val="0"/>
              </a:spcBef>
              <a:spcAft>
                <a:spcPts val="0"/>
              </a:spcAft>
              <a:buSzPts val="500"/>
              <a:buNone/>
              <a:defRPr sz="2300" b="0" i="0" u="none" strike="noStrike" cap="none">
                <a:solidFill>
                  <a:srgbClr val="5890FF"/>
                </a:solidFill>
                <a:latin typeface="Arial"/>
                <a:ea typeface="Arial"/>
                <a:cs typeface="Arial"/>
                <a:sym typeface="Arial"/>
              </a:defRPr>
            </a:lvl3pPr>
            <a:lvl4pPr marL="1828800" marR="0" lvl="3" indent="-228600" algn="l" rtl="0">
              <a:spcBef>
                <a:spcPts val="0"/>
              </a:spcBef>
              <a:spcAft>
                <a:spcPts val="0"/>
              </a:spcAft>
              <a:buSzPts val="500"/>
              <a:buNone/>
              <a:defRPr sz="2300" b="0" i="0" u="none" strike="noStrike" cap="none">
                <a:solidFill>
                  <a:srgbClr val="5890FF"/>
                </a:solidFill>
                <a:latin typeface="Arial"/>
                <a:ea typeface="Arial"/>
                <a:cs typeface="Arial"/>
                <a:sym typeface="Arial"/>
              </a:defRPr>
            </a:lvl4pPr>
            <a:lvl5pPr marL="2286000" marR="0" lvl="4" indent="-228600" algn="l" rtl="0">
              <a:spcBef>
                <a:spcPts val="0"/>
              </a:spcBef>
              <a:spcAft>
                <a:spcPts val="0"/>
              </a:spcAft>
              <a:buSzPts val="500"/>
              <a:buNone/>
              <a:defRPr sz="2300" b="0" i="0" u="none" strike="noStrike" cap="none">
                <a:solidFill>
                  <a:srgbClr val="5890FF"/>
                </a:solidFill>
                <a:latin typeface="Arial"/>
                <a:ea typeface="Arial"/>
                <a:cs typeface="Arial"/>
                <a:sym typeface="Arial"/>
              </a:defRPr>
            </a:lvl5pPr>
            <a:lvl6pPr marL="2743200" marR="0" lvl="5" indent="-228600" algn="ctr" rtl="0">
              <a:spcBef>
                <a:spcPts val="0"/>
              </a:spcBef>
              <a:spcAft>
                <a:spcPts val="0"/>
              </a:spcAft>
              <a:buSzPts val="500"/>
              <a:buNone/>
              <a:defRPr sz="1800" b="0" i="0" u="none" strike="noStrike" cap="none">
                <a:solidFill>
                  <a:srgbClr val="53585F"/>
                </a:solidFill>
                <a:latin typeface="Helvetica Neue"/>
                <a:ea typeface="Helvetica Neue"/>
                <a:cs typeface="Helvetica Neue"/>
                <a:sym typeface="Helvetica Neue"/>
              </a:defRPr>
            </a:lvl6pPr>
            <a:lvl7pPr marL="3200400" marR="0" lvl="6" indent="-228600" algn="ctr" rtl="0">
              <a:spcBef>
                <a:spcPts val="0"/>
              </a:spcBef>
              <a:spcAft>
                <a:spcPts val="0"/>
              </a:spcAft>
              <a:buSzPts val="500"/>
              <a:buNone/>
              <a:defRPr sz="1800" b="0" i="0" u="none" strike="noStrike" cap="none">
                <a:solidFill>
                  <a:srgbClr val="53585F"/>
                </a:solidFill>
                <a:latin typeface="Helvetica Neue"/>
                <a:ea typeface="Helvetica Neue"/>
                <a:cs typeface="Helvetica Neue"/>
                <a:sym typeface="Helvetica Neue"/>
              </a:defRPr>
            </a:lvl7pPr>
            <a:lvl8pPr marL="3657600" marR="0" lvl="7" indent="-228600" algn="ctr" rtl="0">
              <a:spcBef>
                <a:spcPts val="0"/>
              </a:spcBef>
              <a:spcAft>
                <a:spcPts val="0"/>
              </a:spcAft>
              <a:buSzPts val="500"/>
              <a:buNone/>
              <a:defRPr sz="1800" b="0" i="0" u="none" strike="noStrike" cap="none">
                <a:solidFill>
                  <a:srgbClr val="53585F"/>
                </a:solidFill>
                <a:latin typeface="Helvetica Neue"/>
                <a:ea typeface="Helvetica Neue"/>
                <a:cs typeface="Helvetica Neue"/>
                <a:sym typeface="Helvetica Neue"/>
              </a:defRPr>
            </a:lvl8pPr>
            <a:lvl9pPr marL="4114800" marR="0" lvl="8" indent="-228600" algn="ctr" rtl="0">
              <a:spcBef>
                <a:spcPts val="0"/>
              </a:spcBef>
              <a:spcAft>
                <a:spcPts val="0"/>
              </a:spcAft>
              <a:buSzPts val="500"/>
              <a:buNone/>
              <a:defRPr sz="1800" b="0" i="0" u="none" strike="noStrike" cap="none">
                <a:solidFill>
                  <a:srgbClr val="53585F"/>
                </a:solidFill>
                <a:latin typeface="Helvetica Neue"/>
                <a:ea typeface="Helvetica Neue"/>
                <a:cs typeface="Helvetica Neue"/>
                <a:sym typeface="Helvetica Neue"/>
              </a:defRPr>
            </a:lvl9pPr>
          </a:lstStyle>
          <a:p>
            <a:endParaRPr/>
          </a:p>
        </p:txBody>
      </p:sp>
      <p:sp>
        <p:nvSpPr>
          <p:cNvPr id="62" name="Google Shape;62;p15"/>
          <p:cNvSpPr txBox="1">
            <a:spLocks noGrp="1"/>
          </p:cNvSpPr>
          <p:nvPr>
            <p:ph type="body" idx="2"/>
          </p:nvPr>
        </p:nvSpPr>
        <p:spPr>
          <a:xfrm>
            <a:off x="571500" y="4286250"/>
            <a:ext cx="8001000" cy="276225"/>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500"/>
              <a:buNone/>
              <a:defRPr sz="1900" b="0" i="0" u="none" strike="noStrike" cap="none">
                <a:solidFill>
                  <a:srgbClr val="151619"/>
                </a:solidFill>
                <a:latin typeface="Helvetica Neue"/>
                <a:ea typeface="Helvetica Neue"/>
                <a:cs typeface="Helvetica Neue"/>
                <a:sym typeface="Helvetica Neue"/>
              </a:defRPr>
            </a:lvl1pPr>
            <a:lvl2pPr marL="914400" marR="0" lvl="1" indent="-228600" algn="l" rtl="0">
              <a:spcBef>
                <a:spcPts val="0"/>
              </a:spcBef>
              <a:spcAft>
                <a:spcPts val="0"/>
              </a:spcAft>
              <a:buSzPts val="500"/>
              <a:buNone/>
              <a:defRPr sz="1900" b="0" i="0" u="none" strike="noStrike" cap="none">
                <a:solidFill>
                  <a:srgbClr val="53585F"/>
                </a:solidFill>
                <a:latin typeface="Arial"/>
                <a:ea typeface="Arial"/>
                <a:cs typeface="Arial"/>
                <a:sym typeface="Arial"/>
              </a:defRPr>
            </a:lvl2pPr>
            <a:lvl3pPr marL="1371600" marR="0" lvl="2" indent="-228600" algn="l" rtl="0">
              <a:spcBef>
                <a:spcPts val="0"/>
              </a:spcBef>
              <a:spcAft>
                <a:spcPts val="0"/>
              </a:spcAft>
              <a:buSzPts val="500"/>
              <a:buNone/>
              <a:defRPr sz="1900" b="0" i="0" u="none" strike="noStrike" cap="none">
                <a:solidFill>
                  <a:srgbClr val="53585F"/>
                </a:solidFill>
                <a:latin typeface="Arial"/>
                <a:ea typeface="Arial"/>
                <a:cs typeface="Arial"/>
                <a:sym typeface="Arial"/>
              </a:defRPr>
            </a:lvl3pPr>
            <a:lvl4pPr marL="1828800" marR="0" lvl="3" indent="-228600" algn="l" rtl="0">
              <a:spcBef>
                <a:spcPts val="0"/>
              </a:spcBef>
              <a:spcAft>
                <a:spcPts val="0"/>
              </a:spcAft>
              <a:buSzPts val="500"/>
              <a:buNone/>
              <a:defRPr sz="1900" b="0" i="0" u="none" strike="noStrike" cap="none">
                <a:solidFill>
                  <a:srgbClr val="53585F"/>
                </a:solidFill>
                <a:latin typeface="Arial"/>
                <a:ea typeface="Arial"/>
                <a:cs typeface="Arial"/>
                <a:sym typeface="Arial"/>
              </a:defRPr>
            </a:lvl4pPr>
            <a:lvl5pPr marL="2286000" marR="0" lvl="4" indent="-228600" algn="l" rtl="0">
              <a:spcBef>
                <a:spcPts val="0"/>
              </a:spcBef>
              <a:spcAft>
                <a:spcPts val="0"/>
              </a:spcAft>
              <a:buSzPts val="500"/>
              <a:buNone/>
              <a:defRPr sz="1900" b="0" i="0" u="none" strike="noStrike" cap="none">
                <a:solidFill>
                  <a:srgbClr val="53585F"/>
                </a:solidFill>
                <a:latin typeface="Arial"/>
                <a:ea typeface="Arial"/>
                <a:cs typeface="Arial"/>
                <a:sym typeface="Arial"/>
              </a:defRPr>
            </a:lvl5pPr>
            <a:lvl6pPr marL="2743200" marR="0" lvl="5" indent="-228600" algn="ctr" rtl="0">
              <a:spcBef>
                <a:spcPts val="0"/>
              </a:spcBef>
              <a:spcAft>
                <a:spcPts val="0"/>
              </a:spcAft>
              <a:buSzPts val="500"/>
              <a:buNone/>
              <a:defRPr sz="1800" b="0" i="0" u="none" strike="noStrike" cap="none">
                <a:solidFill>
                  <a:srgbClr val="53585F"/>
                </a:solidFill>
                <a:latin typeface="Helvetica Neue"/>
                <a:ea typeface="Helvetica Neue"/>
                <a:cs typeface="Helvetica Neue"/>
                <a:sym typeface="Helvetica Neue"/>
              </a:defRPr>
            </a:lvl6pPr>
            <a:lvl7pPr marL="3200400" marR="0" lvl="6" indent="-228600" algn="ctr" rtl="0">
              <a:spcBef>
                <a:spcPts val="0"/>
              </a:spcBef>
              <a:spcAft>
                <a:spcPts val="0"/>
              </a:spcAft>
              <a:buSzPts val="500"/>
              <a:buNone/>
              <a:defRPr sz="1800" b="0" i="0" u="none" strike="noStrike" cap="none">
                <a:solidFill>
                  <a:srgbClr val="53585F"/>
                </a:solidFill>
                <a:latin typeface="Helvetica Neue"/>
                <a:ea typeface="Helvetica Neue"/>
                <a:cs typeface="Helvetica Neue"/>
                <a:sym typeface="Helvetica Neue"/>
              </a:defRPr>
            </a:lvl7pPr>
            <a:lvl8pPr marL="3657600" marR="0" lvl="7" indent="-228600" algn="ctr" rtl="0">
              <a:spcBef>
                <a:spcPts val="0"/>
              </a:spcBef>
              <a:spcAft>
                <a:spcPts val="0"/>
              </a:spcAft>
              <a:buSzPts val="500"/>
              <a:buNone/>
              <a:defRPr sz="1800" b="0" i="0" u="none" strike="noStrike" cap="none">
                <a:solidFill>
                  <a:srgbClr val="53585F"/>
                </a:solidFill>
                <a:latin typeface="Helvetica Neue"/>
                <a:ea typeface="Helvetica Neue"/>
                <a:cs typeface="Helvetica Neue"/>
                <a:sym typeface="Helvetica Neue"/>
              </a:defRPr>
            </a:lvl8pPr>
            <a:lvl9pPr marL="4114800" marR="0" lvl="8" indent="-228600" algn="ctr" rtl="0">
              <a:spcBef>
                <a:spcPts val="0"/>
              </a:spcBef>
              <a:spcAft>
                <a:spcPts val="0"/>
              </a:spcAft>
              <a:buSzPts val="500"/>
              <a:buNone/>
              <a:defRPr sz="1800" b="0" i="0" u="none" strike="noStrike" cap="none">
                <a:solidFill>
                  <a:srgbClr val="53585F"/>
                </a:solidFill>
                <a:latin typeface="Helvetica Neue"/>
                <a:ea typeface="Helvetica Neue"/>
                <a:cs typeface="Helvetica Neue"/>
                <a:sym typeface="Helvetica Neue"/>
              </a:defRPr>
            </a:lvl9pPr>
          </a:lstStyle>
          <a:p>
            <a:endParaRPr/>
          </a:p>
        </p:txBody>
      </p:sp>
      <p:sp>
        <p:nvSpPr>
          <p:cNvPr id="63" name="Google Shape;63;p15"/>
          <p:cNvSpPr txBox="1">
            <a:spLocks noGrp="1"/>
          </p:cNvSpPr>
          <p:nvPr>
            <p:ph type="sldNum" idx="12"/>
          </p:nvPr>
        </p:nvSpPr>
        <p:spPr>
          <a:xfrm>
            <a:off x="6457950" y="4767263"/>
            <a:ext cx="2057400" cy="273844"/>
          </a:xfrm>
          <a:prstGeom prst="rect">
            <a:avLst/>
          </a:prstGeom>
          <a:noFill/>
          <a:ln>
            <a:noFill/>
          </a:ln>
        </p:spPr>
        <p:txBody>
          <a:bodyPr spcFirstLastPara="1" wrap="square" lIns="34275" tIns="17150" rIns="34275" bIns="17150" anchor="ctr" anchorCtr="0">
            <a:noAutofit/>
          </a:bodyPr>
          <a:lstStyle>
            <a:lvl1pPr marL="0" lvl="0" indent="0" algn="r">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1pPr>
            <a:lvl2pPr marL="0" lvl="1" indent="0" algn="r">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2pPr>
            <a:lvl3pPr marL="0" lvl="2" indent="0" algn="r">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3pPr>
            <a:lvl4pPr marL="0" lvl="3" indent="0" algn="r">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4pPr>
            <a:lvl5pPr marL="0" lvl="4" indent="0" algn="r">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5pPr>
            <a:lvl6pPr marL="0" lvl="5" indent="0" algn="r">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6pPr>
            <a:lvl7pPr marL="0" lvl="6" indent="0" algn="r">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7pPr>
            <a:lvl8pPr marL="0" lvl="7" indent="0" algn="r">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8pPr>
            <a:lvl9pPr marL="0" lvl="8" indent="0" algn="r">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aragraph Subtitle">
  <p:cSld name="Paragraph Subtitle">
    <p:bg>
      <p:bgPr>
        <a:solidFill>
          <a:schemeClr val="lt1"/>
        </a:solidFill>
        <a:effectLst/>
      </p:bgPr>
    </p:bg>
    <p:spTree>
      <p:nvGrpSpPr>
        <p:cNvPr id="1" name="Shape 64"/>
        <p:cNvGrpSpPr/>
        <p:nvPr/>
      </p:nvGrpSpPr>
      <p:grpSpPr>
        <a:xfrm>
          <a:off x="0" y="0"/>
          <a:ext cx="0" cy="0"/>
          <a:chOff x="0" y="0"/>
          <a:chExt cx="0" cy="0"/>
        </a:xfrm>
      </p:grpSpPr>
      <p:sp>
        <p:nvSpPr>
          <p:cNvPr id="65" name="Google Shape;65;p16"/>
          <p:cNvSpPr txBox="1">
            <a:spLocks noGrp="1"/>
          </p:cNvSpPr>
          <p:nvPr>
            <p:ph type="body" idx="1"/>
          </p:nvPr>
        </p:nvSpPr>
        <p:spPr>
          <a:xfrm>
            <a:off x="571500" y="1809750"/>
            <a:ext cx="8001000" cy="2286000"/>
          </a:xfrm>
          <a:prstGeom prst="rect">
            <a:avLst/>
          </a:prstGeom>
          <a:noFill/>
          <a:ln>
            <a:noFill/>
          </a:ln>
        </p:spPr>
        <p:txBody>
          <a:bodyPr spcFirstLastPara="1" wrap="square" lIns="0" tIns="0" rIns="0" bIns="0" anchor="t" anchorCtr="0">
            <a:noAutofit/>
          </a:bodyPr>
          <a:lstStyle>
            <a:lvl1pPr marL="457200" marR="0" lvl="0" indent="-228600" algn="l" rtl="0">
              <a:lnSpc>
                <a:spcPct val="120000"/>
              </a:lnSpc>
              <a:spcBef>
                <a:spcPts val="0"/>
              </a:spcBef>
              <a:spcAft>
                <a:spcPts val="0"/>
              </a:spcAft>
              <a:buClr>
                <a:srgbClr val="385998"/>
              </a:buClr>
              <a:buSzPts val="2600"/>
              <a:buFont typeface="Arial"/>
              <a:buNone/>
              <a:defRPr sz="2600" b="0" i="0" u="none" strike="noStrike" cap="none">
                <a:solidFill>
                  <a:srgbClr val="151619"/>
                </a:solidFill>
                <a:latin typeface="Helvetica Neue"/>
                <a:ea typeface="Helvetica Neue"/>
                <a:cs typeface="Helvetica Neue"/>
                <a:sym typeface="Helvetica Neue"/>
              </a:defRPr>
            </a:lvl1pPr>
            <a:lvl2pPr marL="914400" marR="0" lvl="1" indent="-387350" algn="l" rtl="0">
              <a:lnSpc>
                <a:spcPct val="120000"/>
              </a:lnSpc>
              <a:spcBef>
                <a:spcPts val="0"/>
              </a:spcBef>
              <a:spcAft>
                <a:spcPts val="0"/>
              </a:spcAft>
              <a:buClr>
                <a:srgbClr val="385998"/>
              </a:buClr>
              <a:buSzPts val="2500"/>
              <a:buFont typeface="Arial"/>
              <a:buChar char="•"/>
              <a:defRPr sz="2500" b="0" i="0" u="none" strike="noStrike" cap="none">
                <a:solidFill>
                  <a:schemeClr val="dk1"/>
                </a:solidFill>
                <a:latin typeface="Arial"/>
                <a:ea typeface="Arial"/>
                <a:cs typeface="Arial"/>
                <a:sym typeface="Arial"/>
              </a:defRPr>
            </a:lvl2pPr>
            <a:lvl3pPr marL="1371600" marR="0" lvl="2" indent="-374650" algn="l" rtl="0">
              <a:lnSpc>
                <a:spcPct val="120000"/>
              </a:lnSpc>
              <a:spcBef>
                <a:spcPts val="0"/>
              </a:spcBef>
              <a:spcAft>
                <a:spcPts val="0"/>
              </a:spcAft>
              <a:buClr>
                <a:srgbClr val="385998"/>
              </a:buClr>
              <a:buSzPts val="2300"/>
              <a:buFont typeface="Arial"/>
              <a:buChar char="•"/>
              <a:defRPr sz="2300" b="0" i="0" u="none" strike="noStrike" cap="none">
                <a:solidFill>
                  <a:schemeClr val="dk1"/>
                </a:solidFill>
                <a:latin typeface="Arial"/>
                <a:ea typeface="Arial"/>
                <a:cs typeface="Arial"/>
                <a:sym typeface="Arial"/>
              </a:defRPr>
            </a:lvl3pPr>
            <a:lvl4pPr marL="1828800" marR="0" lvl="3" indent="-355600" algn="l" rtl="0">
              <a:lnSpc>
                <a:spcPct val="120000"/>
              </a:lnSpc>
              <a:spcBef>
                <a:spcPts val="0"/>
              </a:spcBef>
              <a:spcAft>
                <a:spcPts val="0"/>
              </a:spcAft>
              <a:buClr>
                <a:srgbClr val="385998"/>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120000"/>
              </a:lnSpc>
              <a:spcBef>
                <a:spcPts val="0"/>
              </a:spcBef>
              <a:spcAft>
                <a:spcPts val="0"/>
              </a:spcAft>
              <a:buClr>
                <a:srgbClr val="385998"/>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228600" algn="ctr" rtl="0">
              <a:spcBef>
                <a:spcPts val="0"/>
              </a:spcBef>
              <a:spcAft>
                <a:spcPts val="0"/>
              </a:spcAft>
              <a:buSzPts val="500"/>
              <a:buNone/>
              <a:defRPr sz="1800" b="0" i="0" u="none" strike="noStrike" cap="none">
                <a:solidFill>
                  <a:srgbClr val="53585F"/>
                </a:solidFill>
                <a:latin typeface="Helvetica Neue"/>
                <a:ea typeface="Helvetica Neue"/>
                <a:cs typeface="Helvetica Neue"/>
                <a:sym typeface="Helvetica Neue"/>
              </a:defRPr>
            </a:lvl6pPr>
            <a:lvl7pPr marL="3200400" marR="0" lvl="6" indent="-228600" algn="ctr" rtl="0">
              <a:spcBef>
                <a:spcPts val="0"/>
              </a:spcBef>
              <a:spcAft>
                <a:spcPts val="0"/>
              </a:spcAft>
              <a:buSzPts val="500"/>
              <a:buNone/>
              <a:defRPr sz="1800" b="0" i="0" u="none" strike="noStrike" cap="none">
                <a:solidFill>
                  <a:srgbClr val="53585F"/>
                </a:solidFill>
                <a:latin typeface="Helvetica Neue"/>
                <a:ea typeface="Helvetica Neue"/>
                <a:cs typeface="Helvetica Neue"/>
                <a:sym typeface="Helvetica Neue"/>
              </a:defRPr>
            </a:lvl7pPr>
            <a:lvl8pPr marL="3657600" marR="0" lvl="7" indent="-228600" algn="ctr" rtl="0">
              <a:spcBef>
                <a:spcPts val="0"/>
              </a:spcBef>
              <a:spcAft>
                <a:spcPts val="0"/>
              </a:spcAft>
              <a:buSzPts val="500"/>
              <a:buNone/>
              <a:defRPr sz="1800" b="0" i="0" u="none" strike="noStrike" cap="none">
                <a:solidFill>
                  <a:srgbClr val="53585F"/>
                </a:solidFill>
                <a:latin typeface="Helvetica Neue"/>
                <a:ea typeface="Helvetica Neue"/>
                <a:cs typeface="Helvetica Neue"/>
                <a:sym typeface="Helvetica Neue"/>
              </a:defRPr>
            </a:lvl8pPr>
            <a:lvl9pPr marL="4114800" marR="0" lvl="8" indent="-228600" algn="ctr" rtl="0">
              <a:spcBef>
                <a:spcPts val="0"/>
              </a:spcBef>
              <a:spcAft>
                <a:spcPts val="0"/>
              </a:spcAft>
              <a:buSzPts val="500"/>
              <a:buNone/>
              <a:defRPr sz="1800" b="0" i="0" u="none" strike="noStrike" cap="none">
                <a:solidFill>
                  <a:srgbClr val="53585F"/>
                </a:solidFill>
                <a:latin typeface="Helvetica Neue"/>
                <a:ea typeface="Helvetica Neue"/>
                <a:cs typeface="Helvetica Neue"/>
                <a:sym typeface="Helvetica Neue"/>
              </a:defRPr>
            </a:lvl9pPr>
          </a:lstStyle>
          <a:p>
            <a:endParaRPr/>
          </a:p>
        </p:txBody>
      </p:sp>
      <p:sp>
        <p:nvSpPr>
          <p:cNvPr id="66" name="Google Shape;66;p16"/>
          <p:cNvSpPr txBox="1">
            <a:spLocks noGrp="1"/>
          </p:cNvSpPr>
          <p:nvPr>
            <p:ph type="body" idx="2"/>
          </p:nvPr>
        </p:nvSpPr>
        <p:spPr>
          <a:xfrm>
            <a:off x="571500" y="1018413"/>
            <a:ext cx="8001000" cy="4191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500"/>
              <a:buNone/>
              <a:defRPr sz="2300" b="0" i="0" u="none" strike="noStrike" cap="none">
                <a:solidFill>
                  <a:srgbClr val="696F81"/>
                </a:solidFill>
                <a:latin typeface="Helvetica Neue"/>
                <a:ea typeface="Helvetica Neue"/>
                <a:cs typeface="Helvetica Neue"/>
                <a:sym typeface="Helvetica Neue"/>
              </a:defRPr>
            </a:lvl1pPr>
            <a:lvl2pPr marL="914400" marR="0" lvl="1" indent="-228600" algn="l" rtl="0">
              <a:spcBef>
                <a:spcPts val="0"/>
              </a:spcBef>
              <a:spcAft>
                <a:spcPts val="0"/>
              </a:spcAft>
              <a:buSzPts val="500"/>
              <a:buNone/>
              <a:defRPr sz="2300" b="0" i="0" u="none" strike="noStrike" cap="none">
                <a:solidFill>
                  <a:srgbClr val="5890FF"/>
                </a:solidFill>
                <a:latin typeface="Arial"/>
                <a:ea typeface="Arial"/>
                <a:cs typeface="Arial"/>
                <a:sym typeface="Arial"/>
              </a:defRPr>
            </a:lvl2pPr>
            <a:lvl3pPr marL="1371600" marR="0" lvl="2" indent="-228600" algn="l" rtl="0">
              <a:spcBef>
                <a:spcPts val="0"/>
              </a:spcBef>
              <a:spcAft>
                <a:spcPts val="0"/>
              </a:spcAft>
              <a:buSzPts val="500"/>
              <a:buNone/>
              <a:defRPr sz="2300" b="0" i="0" u="none" strike="noStrike" cap="none">
                <a:solidFill>
                  <a:srgbClr val="5890FF"/>
                </a:solidFill>
                <a:latin typeface="Arial"/>
                <a:ea typeface="Arial"/>
                <a:cs typeface="Arial"/>
                <a:sym typeface="Arial"/>
              </a:defRPr>
            </a:lvl3pPr>
            <a:lvl4pPr marL="1828800" marR="0" lvl="3" indent="-228600" algn="l" rtl="0">
              <a:spcBef>
                <a:spcPts val="0"/>
              </a:spcBef>
              <a:spcAft>
                <a:spcPts val="0"/>
              </a:spcAft>
              <a:buSzPts val="500"/>
              <a:buNone/>
              <a:defRPr sz="2300" b="0" i="0" u="none" strike="noStrike" cap="none">
                <a:solidFill>
                  <a:srgbClr val="5890FF"/>
                </a:solidFill>
                <a:latin typeface="Arial"/>
                <a:ea typeface="Arial"/>
                <a:cs typeface="Arial"/>
                <a:sym typeface="Arial"/>
              </a:defRPr>
            </a:lvl4pPr>
            <a:lvl5pPr marL="2286000" marR="0" lvl="4" indent="-228600" algn="l" rtl="0">
              <a:spcBef>
                <a:spcPts val="0"/>
              </a:spcBef>
              <a:spcAft>
                <a:spcPts val="0"/>
              </a:spcAft>
              <a:buSzPts val="500"/>
              <a:buNone/>
              <a:defRPr sz="2300" b="0" i="0" u="none" strike="noStrike" cap="none">
                <a:solidFill>
                  <a:srgbClr val="5890FF"/>
                </a:solidFill>
                <a:latin typeface="Arial"/>
                <a:ea typeface="Arial"/>
                <a:cs typeface="Arial"/>
                <a:sym typeface="Arial"/>
              </a:defRPr>
            </a:lvl5pPr>
            <a:lvl6pPr marL="2743200" marR="0" lvl="5" indent="-228600" algn="ctr" rtl="0">
              <a:spcBef>
                <a:spcPts val="0"/>
              </a:spcBef>
              <a:spcAft>
                <a:spcPts val="0"/>
              </a:spcAft>
              <a:buSzPts val="500"/>
              <a:buNone/>
              <a:defRPr sz="1800" b="0" i="0" u="none" strike="noStrike" cap="none">
                <a:solidFill>
                  <a:srgbClr val="53585F"/>
                </a:solidFill>
                <a:latin typeface="Helvetica Neue"/>
                <a:ea typeface="Helvetica Neue"/>
                <a:cs typeface="Helvetica Neue"/>
                <a:sym typeface="Helvetica Neue"/>
              </a:defRPr>
            </a:lvl6pPr>
            <a:lvl7pPr marL="3200400" marR="0" lvl="6" indent="-228600" algn="ctr" rtl="0">
              <a:spcBef>
                <a:spcPts val="0"/>
              </a:spcBef>
              <a:spcAft>
                <a:spcPts val="0"/>
              </a:spcAft>
              <a:buSzPts val="500"/>
              <a:buNone/>
              <a:defRPr sz="1800" b="0" i="0" u="none" strike="noStrike" cap="none">
                <a:solidFill>
                  <a:srgbClr val="53585F"/>
                </a:solidFill>
                <a:latin typeface="Helvetica Neue"/>
                <a:ea typeface="Helvetica Neue"/>
                <a:cs typeface="Helvetica Neue"/>
                <a:sym typeface="Helvetica Neue"/>
              </a:defRPr>
            </a:lvl7pPr>
            <a:lvl8pPr marL="3657600" marR="0" lvl="7" indent="-228600" algn="ctr" rtl="0">
              <a:spcBef>
                <a:spcPts val="0"/>
              </a:spcBef>
              <a:spcAft>
                <a:spcPts val="0"/>
              </a:spcAft>
              <a:buSzPts val="500"/>
              <a:buNone/>
              <a:defRPr sz="1800" b="0" i="0" u="none" strike="noStrike" cap="none">
                <a:solidFill>
                  <a:srgbClr val="53585F"/>
                </a:solidFill>
                <a:latin typeface="Helvetica Neue"/>
                <a:ea typeface="Helvetica Neue"/>
                <a:cs typeface="Helvetica Neue"/>
                <a:sym typeface="Helvetica Neue"/>
              </a:defRPr>
            </a:lvl8pPr>
            <a:lvl9pPr marL="4114800" marR="0" lvl="8" indent="-228600" algn="ctr" rtl="0">
              <a:spcBef>
                <a:spcPts val="0"/>
              </a:spcBef>
              <a:spcAft>
                <a:spcPts val="0"/>
              </a:spcAft>
              <a:buSzPts val="500"/>
              <a:buNone/>
              <a:defRPr sz="1800" b="0" i="0" u="none" strike="noStrike" cap="none">
                <a:solidFill>
                  <a:srgbClr val="53585F"/>
                </a:solidFill>
                <a:latin typeface="Helvetica Neue"/>
                <a:ea typeface="Helvetica Neue"/>
                <a:cs typeface="Helvetica Neue"/>
                <a:sym typeface="Helvetica Neue"/>
              </a:defRPr>
            </a:lvl9pPr>
          </a:lstStyle>
          <a:p>
            <a:endParaRPr/>
          </a:p>
        </p:txBody>
      </p:sp>
      <p:sp>
        <p:nvSpPr>
          <p:cNvPr id="67" name="Google Shape;67;p16"/>
          <p:cNvSpPr txBox="1">
            <a:spLocks noGrp="1"/>
          </p:cNvSpPr>
          <p:nvPr>
            <p:ph type="title"/>
          </p:nvPr>
        </p:nvSpPr>
        <p:spPr>
          <a:xfrm>
            <a:off x="628650" y="273844"/>
            <a:ext cx="7886700" cy="994172"/>
          </a:xfrm>
          <a:prstGeom prst="rect">
            <a:avLst/>
          </a:prstGeom>
          <a:noFill/>
          <a:ln>
            <a:noFill/>
          </a:ln>
        </p:spPr>
        <p:txBody>
          <a:bodyPr spcFirstLastPara="1" wrap="square" lIns="34275" tIns="17150" rIns="34275" bIns="17150" anchor="t" anchorCtr="0">
            <a:noAutofit/>
          </a:bodyPr>
          <a:lstStyle>
            <a:lvl1pPr marR="0" lvl="0"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1pPr>
            <a:lvl2pPr marR="0" lvl="1"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2pPr>
            <a:lvl3pPr marR="0" lvl="2"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3pPr>
            <a:lvl4pPr marR="0" lvl="3"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4pPr>
            <a:lvl5pPr marR="0" lvl="4"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5pPr>
            <a:lvl6pPr marR="0" lvl="5"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6pPr>
            <a:lvl7pPr marR="0" lvl="6"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7pPr>
            <a:lvl8pPr marR="0" lvl="7"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8pPr>
            <a:lvl9pPr marR="0" lvl="8"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9pPr>
          </a:lstStyle>
          <a:p>
            <a:endParaRPr/>
          </a:p>
        </p:txBody>
      </p:sp>
      <p:sp>
        <p:nvSpPr>
          <p:cNvPr id="68" name="Google Shape;68;p16"/>
          <p:cNvSpPr txBox="1">
            <a:spLocks noGrp="1"/>
          </p:cNvSpPr>
          <p:nvPr>
            <p:ph type="sldNum" idx="12"/>
          </p:nvPr>
        </p:nvSpPr>
        <p:spPr>
          <a:xfrm>
            <a:off x="6457950" y="4767263"/>
            <a:ext cx="2057400" cy="273844"/>
          </a:xfrm>
          <a:prstGeom prst="rect">
            <a:avLst/>
          </a:prstGeom>
          <a:noFill/>
          <a:ln>
            <a:noFill/>
          </a:ln>
        </p:spPr>
        <p:txBody>
          <a:bodyPr spcFirstLastPara="1" wrap="square" lIns="34275" tIns="17150" rIns="34275" bIns="17150" anchor="ctr" anchorCtr="0">
            <a:noAutofit/>
          </a:bodyPr>
          <a:lstStyle>
            <a:lvl1pPr marL="0" lvl="0" indent="0" algn="r">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1pPr>
            <a:lvl2pPr marL="0" lvl="1" indent="0" algn="r">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2pPr>
            <a:lvl3pPr marL="0" lvl="2" indent="0" algn="r">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3pPr>
            <a:lvl4pPr marL="0" lvl="3" indent="0" algn="r">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4pPr>
            <a:lvl5pPr marL="0" lvl="4" indent="0" algn="r">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5pPr>
            <a:lvl6pPr marL="0" lvl="5" indent="0" algn="r">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6pPr>
            <a:lvl7pPr marL="0" lvl="6" indent="0" algn="r">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7pPr>
            <a:lvl8pPr marL="0" lvl="7" indent="0" algn="r">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8pPr>
            <a:lvl9pPr marL="0" lvl="8" indent="0" algn="r">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ullet">
  <p:cSld name="Bullet">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571500" y="390525"/>
            <a:ext cx="8001000" cy="689372"/>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500"/>
              <a:buNone/>
              <a:defRPr sz="3800" b="1" i="0" u="none" strike="noStrike" cap="none">
                <a:solidFill>
                  <a:srgbClr val="151619"/>
                </a:solidFill>
                <a:latin typeface="Helvetica Neue"/>
                <a:ea typeface="Helvetica Neue"/>
                <a:cs typeface="Helvetica Neue"/>
                <a:sym typeface="Helvetica Neue"/>
              </a:defRPr>
            </a:lvl1pPr>
            <a:lvl2pPr marR="0" lvl="1"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2pPr>
            <a:lvl3pPr marR="0" lvl="2"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3pPr>
            <a:lvl4pPr marR="0" lvl="3"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4pPr>
            <a:lvl5pPr marR="0" lvl="4"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5pPr>
            <a:lvl6pPr marR="0" lvl="5"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6pPr>
            <a:lvl7pPr marR="0" lvl="6"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7pPr>
            <a:lvl8pPr marR="0" lvl="7"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8pPr>
            <a:lvl9pPr marR="0" lvl="8" algn="ctr" rtl="0">
              <a:spcBef>
                <a:spcPts val="0"/>
              </a:spcBef>
              <a:spcAft>
                <a:spcPts val="0"/>
              </a:spcAft>
              <a:buSzPts val="500"/>
              <a:buNone/>
              <a:defRPr sz="4300" b="0" i="0" u="none" strike="noStrike" cap="none">
                <a:solidFill>
                  <a:srgbClr val="53585F"/>
                </a:solidFill>
                <a:latin typeface="Helvetica Neue"/>
                <a:ea typeface="Helvetica Neue"/>
                <a:cs typeface="Helvetica Neue"/>
                <a:sym typeface="Helvetica Neue"/>
              </a:defRPr>
            </a:lvl9pPr>
          </a:lstStyle>
          <a:p>
            <a:endParaRPr/>
          </a:p>
        </p:txBody>
      </p:sp>
      <p:sp>
        <p:nvSpPr>
          <p:cNvPr id="71" name="Google Shape;71;p17"/>
          <p:cNvSpPr txBox="1">
            <a:spLocks noGrp="1"/>
          </p:cNvSpPr>
          <p:nvPr>
            <p:ph type="body" idx="1"/>
          </p:nvPr>
        </p:nvSpPr>
        <p:spPr>
          <a:xfrm>
            <a:off x="571500" y="1166813"/>
            <a:ext cx="8001000" cy="3571875"/>
          </a:xfrm>
          <a:prstGeom prst="rect">
            <a:avLst/>
          </a:prstGeom>
          <a:solidFill>
            <a:schemeClr val="lt1"/>
          </a:solidFill>
          <a:ln>
            <a:noFill/>
          </a:ln>
        </p:spPr>
        <p:txBody>
          <a:bodyPr spcFirstLastPara="1" wrap="square" lIns="0" tIns="0" rIns="0" bIns="0" anchor="t" anchorCtr="0">
            <a:noAutofit/>
          </a:bodyPr>
          <a:lstStyle>
            <a:lvl1pPr marL="457200" marR="0" lvl="0" indent="-393700" algn="l" rtl="0">
              <a:lnSpc>
                <a:spcPct val="120000"/>
              </a:lnSpc>
              <a:spcBef>
                <a:spcPts val="0"/>
              </a:spcBef>
              <a:spcAft>
                <a:spcPts val="0"/>
              </a:spcAft>
              <a:buClr>
                <a:srgbClr val="151619"/>
              </a:buClr>
              <a:buSzPts val="2600"/>
              <a:buFont typeface="Arial"/>
              <a:buChar char="•"/>
              <a:defRPr sz="2600" b="0" i="0" u="none" strike="noStrike" cap="none">
                <a:solidFill>
                  <a:srgbClr val="151619"/>
                </a:solidFill>
                <a:latin typeface="Helvetica Neue"/>
                <a:ea typeface="Helvetica Neue"/>
                <a:cs typeface="Helvetica Neue"/>
                <a:sym typeface="Helvetica Neue"/>
              </a:defRPr>
            </a:lvl1pPr>
            <a:lvl2pPr marL="914400" marR="0" lvl="1" indent="-387350" algn="l" rtl="0">
              <a:lnSpc>
                <a:spcPct val="120000"/>
              </a:lnSpc>
              <a:spcBef>
                <a:spcPts val="0"/>
              </a:spcBef>
              <a:spcAft>
                <a:spcPts val="0"/>
              </a:spcAft>
              <a:buClr>
                <a:srgbClr val="151619"/>
              </a:buClr>
              <a:buSzPts val="2500"/>
              <a:buFont typeface="Arial"/>
              <a:buChar char="•"/>
              <a:defRPr sz="2500" b="0" i="0" u="none" strike="noStrike" cap="none">
                <a:solidFill>
                  <a:srgbClr val="151619"/>
                </a:solidFill>
                <a:latin typeface="Helvetica Neue"/>
                <a:ea typeface="Helvetica Neue"/>
                <a:cs typeface="Helvetica Neue"/>
                <a:sym typeface="Helvetica Neue"/>
              </a:defRPr>
            </a:lvl2pPr>
            <a:lvl3pPr marL="1371600" marR="0" lvl="2" indent="-374650" algn="l" rtl="0">
              <a:lnSpc>
                <a:spcPct val="120000"/>
              </a:lnSpc>
              <a:spcBef>
                <a:spcPts val="0"/>
              </a:spcBef>
              <a:spcAft>
                <a:spcPts val="0"/>
              </a:spcAft>
              <a:buClr>
                <a:srgbClr val="151619"/>
              </a:buClr>
              <a:buSzPts val="2300"/>
              <a:buFont typeface="Arial"/>
              <a:buChar char="•"/>
              <a:defRPr sz="2300" b="0" i="0" u="none" strike="noStrike" cap="none">
                <a:solidFill>
                  <a:srgbClr val="151619"/>
                </a:solidFill>
                <a:latin typeface="Helvetica Neue"/>
                <a:ea typeface="Helvetica Neue"/>
                <a:cs typeface="Helvetica Neue"/>
                <a:sym typeface="Helvetica Neue"/>
              </a:defRPr>
            </a:lvl3pPr>
            <a:lvl4pPr marL="1828800" marR="0" lvl="3" indent="-355600" algn="l" rtl="0">
              <a:lnSpc>
                <a:spcPct val="120000"/>
              </a:lnSpc>
              <a:spcBef>
                <a:spcPts val="0"/>
              </a:spcBef>
              <a:spcAft>
                <a:spcPts val="0"/>
              </a:spcAft>
              <a:buClr>
                <a:srgbClr val="151619"/>
              </a:buClr>
              <a:buSzPts val="2000"/>
              <a:buFont typeface="Arial"/>
              <a:buChar char="•"/>
              <a:defRPr sz="2000" b="0" i="0" u="none" strike="noStrike" cap="none">
                <a:solidFill>
                  <a:srgbClr val="151619"/>
                </a:solidFill>
                <a:latin typeface="Helvetica Neue"/>
                <a:ea typeface="Helvetica Neue"/>
                <a:cs typeface="Helvetica Neue"/>
                <a:sym typeface="Helvetica Neue"/>
              </a:defRPr>
            </a:lvl4pPr>
            <a:lvl5pPr marL="2286000" marR="0" lvl="4" indent="-342900" algn="l" rtl="0">
              <a:lnSpc>
                <a:spcPct val="120000"/>
              </a:lnSpc>
              <a:spcBef>
                <a:spcPts val="0"/>
              </a:spcBef>
              <a:spcAft>
                <a:spcPts val="0"/>
              </a:spcAft>
              <a:buClr>
                <a:srgbClr val="151619"/>
              </a:buClr>
              <a:buSzPts val="1800"/>
              <a:buFont typeface="Arial"/>
              <a:buChar char="•"/>
              <a:defRPr sz="1800" b="0" i="0" u="none" strike="noStrike" cap="none">
                <a:solidFill>
                  <a:srgbClr val="151619"/>
                </a:solidFill>
                <a:latin typeface="Helvetica Neue"/>
                <a:ea typeface="Helvetica Neue"/>
                <a:cs typeface="Helvetica Neue"/>
                <a:sym typeface="Helvetica Neue"/>
              </a:defRPr>
            </a:lvl5pPr>
            <a:lvl6pPr marL="2743200" marR="0" lvl="5" indent="-228600" algn="ctr" rtl="0">
              <a:spcBef>
                <a:spcPts val="0"/>
              </a:spcBef>
              <a:spcAft>
                <a:spcPts val="0"/>
              </a:spcAft>
              <a:buSzPts val="500"/>
              <a:buNone/>
              <a:defRPr sz="1800" b="0" i="0" u="none" strike="noStrike" cap="none">
                <a:solidFill>
                  <a:srgbClr val="53585F"/>
                </a:solidFill>
                <a:latin typeface="Helvetica Neue"/>
                <a:ea typeface="Helvetica Neue"/>
                <a:cs typeface="Helvetica Neue"/>
                <a:sym typeface="Helvetica Neue"/>
              </a:defRPr>
            </a:lvl6pPr>
            <a:lvl7pPr marL="3200400" marR="0" lvl="6" indent="-228600" algn="ctr" rtl="0">
              <a:spcBef>
                <a:spcPts val="0"/>
              </a:spcBef>
              <a:spcAft>
                <a:spcPts val="0"/>
              </a:spcAft>
              <a:buSzPts val="500"/>
              <a:buNone/>
              <a:defRPr sz="1800" b="0" i="0" u="none" strike="noStrike" cap="none">
                <a:solidFill>
                  <a:srgbClr val="53585F"/>
                </a:solidFill>
                <a:latin typeface="Helvetica Neue"/>
                <a:ea typeface="Helvetica Neue"/>
                <a:cs typeface="Helvetica Neue"/>
                <a:sym typeface="Helvetica Neue"/>
              </a:defRPr>
            </a:lvl7pPr>
            <a:lvl8pPr marL="3657600" marR="0" lvl="7" indent="-228600" algn="ctr" rtl="0">
              <a:spcBef>
                <a:spcPts val="0"/>
              </a:spcBef>
              <a:spcAft>
                <a:spcPts val="0"/>
              </a:spcAft>
              <a:buSzPts val="500"/>
              <a:buNone/>
              <a:defRPr sz="1800" b="0" i="0" u="none" strike="noStrike" cap="none">
                <a:solidFill>
                  <a:srgbClr val="53585F"/>
                </a:solidFill>
                <a:latin typeface="Helvetica Neue"/>
                <a:ea typeface="Helvetica Neue"/>
                <a:cs typeface="Helvetica Neue"/>
                <a:sym typeface="Helvetica Neue"/>
              </a:defRPr>
            </a:lvl8pPr>
            <a:lvl9pPr marL="4114800" marR="0" lvl="8" indent="-228600" algn="ctr" rtl="0">
              <a:spcBef>
                <a:spcPts val="0"/>
              </a:spcBef>
              <a:spcAft>
                <a:spcPts val="0"/>
              </a:spcAft>
              <a:buSzPts val="500"/>
              <a:buNone/>
              <a:defRPr sz="1800" b="0" i="0" u="none" strike="noStrike" cap="none">
                <a:solidFill>
                  <a:srgbClr val="53585F"/>
                </a:solidFill>
                <a:latin typeface="Helvetica Neue"/>
                <a:ea typeface="Helvetica Neue"/>
                <a:cs typeface="Helvetica Neue"/>
                <a:sym typeface="Helvetica Neue"/>
              </a:defRPr>
            </a:lvl9pPr>
          </a:lstStyle>
          <a:p>
            <a:endParaRPr/>
          </a:p>
        </p:txBody>
      </p:sp>
      <p:sp>
        <p:nvSpPr>
          <p:cNvPr id="72" name="Google Shape;72;p17"/>
          <p:cNvSpPr txBox="1">
            <a:spLocks noGrp="1"/>
          </p:cNvSpPr>
          <p:nvPr>
            <p:ph type="sldNum" idx="12"/>
          </p:nvPr>
        </p:nvSpPr>
        <p:spPr>
          <a:xfrm>
            <a:off x="6457950" y="4767263"/>
            <a:ext cx="2057400" cy="273844"/>
          </a:xfrm>
          <a:prstGeom prst="rect">
            <a:avLst/>
          </a:prstGeom>
          <a:noFill/>
          <a:ln>
            <a:noFill/>
          </a:ln>
        </p:spPr>
        <p:txBody>
          <a:bodyPr spcFirstLastPara="1" wrap="square" lIns="34275" tIns="17150" rIns="34275" bIns="17150" anchor="ctr" anchorCtr="0">
            <a:noAutofit/>
          </a:bodyPr>
          <a:lstStyle>
            <a:lvl1pPr marL="0" lvl="0" indent="0" algn="r">
              <a:lnSpc>
                <a:spcPct val="110000"/>
              </a:lnSpc>
              <a:spcBef>
                <a:spcPts val="0"/>
              </a:spcBef>
              <a:buNone/>
              <a:defRPr sz="1100">
                <a:solidFill>
                  <a:srgbClr val="151619"/>
                </a:solidFill>
                <a:latin typeface="Helvetica Neue"/>
                <a:ea typeface="Helvetica Neue"/>
                <a:cs typeface="Helvetica Neue"/>
                <a:sym typeface="Helvetica Neue"/>
              </a:defRPr>
            </a:lvl1pPr>
            <a:lvl2pPr marL="0" lvl="1" indent="0" algn="r">
              <a:lnSpc>
                <a:spcPct val="110000"/>
              </a:lnSpc>
              <a:spcBef>
                <a:spcPts val="0"/>
              </a:spcBef>
              <a:buNone/>
              <a:defRPr sz="1100">
                <a:solidFill>
                  <a:srgbClr val="151619"/>
                </a:solidFill>
                <a:latin typeface="Helvetica Neue"/>
                <a:ea typeface="Helvetica Neue"/>
                <a:cs typeface="Helvetica Neue"/>
                <a:sym typeface="Helvetica Neue"/>
              </a:defRPr>
            </a:lvl2pPr>
            <a:lvl3pPr marL="0" lvl="2" indent="0" algn="r">
              <a:lnSpc>
                <a:spcPct val="110000"/>
              </a:lnSpc>
              <a:spcBef>
                <a:spcPts val="0"/>
              </a:spcBef>
              <a:buNone/>
              <a:defRPr sz="1100">
                <a:solidFill>
                  <a:srgbClr val="151619"/>
                </a:solidFill>
                <a:latin typeface="Helvetica Neue"/>
                <a:ea typeface="Helvetica Neue"/>
                <a:cs typeface="Helvetica Neue"/>
                <a:sym typeface="Helvetica Neue"/>
              </a:defRPr>
            </a:lvl3pPr>
            <a:lvl4pPr marL="0" lvl="3" indent="0" algn="r">
              <a:lnSpc>
                <a:spcPct val="110000"/>
              </a:lnSpc>
              <a:spcBef>
                <a:spcPts val="0"/>
              </a:spcBef>
              <a:buNone/>
              <a:defRPr sz="1100">
                <a:solidFill>
                  <a:srgbClr val="151619"/>
                </a:solidFill>
                <a:latin typeface="Helvetica Neue"/>
                <a:ea typeface="Helvetica Neue"/>
                <a:cs typeface="Helvetica Neue"/>
                <a:sym typeface="Helvetica Neue"/>
              </a:defRPr>
            </a:lvl4pPr>
            <a:lvl5pPr marL="0" lvl="4" indent="0" algn="r">
              <a:lnSpc>
                <a:spcPct val="110000"/>
              </a:lnSpc>
              <a:spcBef>
                <a:spcPts val="0"/>
              </a:spcBef>
              <a:buNone/>
              <a:defRPr sz="1100">
                <a:solidFill>
                  <a:srgbClr val="151619"/>
                </a:solidFill>
                <a:latin typeface="Helvetica Neue"/>
                <a:ea typeface="Helvetica Neue"/>
                <a:cs typeface="Helvetica Neue"/>
                <a:sym typeface="Helvetica Neue"/>
              </a:defRPr>
            </a:lvl5pPr>
            <a:lvl6pPr marL="0" lvl="5" indent="0" algn="r">
              <a:lnSpc>
                <a:spcPct val="110000"/>
              </a:lnSpc>
              <a:spcBef>
                <a:spcPts val="0"/>
              </a:spcBef>
              <a:buNone/>
              <a:defRPr sz="1100">
                <a:solidFill>
                  <a:srgbClr val="151619"/>
                </a:solidFill>
                <a:latin typeface="Helvetica Neue"/>
                <a:ea typeface="Helvetica Neue"/>
                <a:cs typeface="Helvetica Neue"/>
                <a:sym typeface="Helvetica Neue"/>
              </a:defRPr>
            </a:lvl6pPr>
            <a:lvl7pPr marL="0" lvl="6" indent="0" algn="r">
              <a:lnSpc>
                <a:spcPct val="110000"/>
              </a:lnSpc>
              <a:spcBef>
                <a:spcPts val="0"/>
              </a:spcBef>
              <a:buNone/>
              <a:defRPr sz="1100">
                <a:solidFill>
                  <a:srgbClr val="151619"/>
                </a:solidFill>
                <a:latin typeface="Helvetica Neue"/>
                <a:ea typeface="Helvetica Neue"/>
                <a:cs typeface="Helvetica Neue"/>
                <a:sym typeface="Helvetica Neue"/>
              </a:defRPr>
            </a:lvl7pPr>
            <a:lvl8pPr marL="0" lvl="7" indent="0" algn="r">
              <a:lnSpc>
                <a:spcPct val="110000"/>
              </a:lnSpc>
              <a:spcBef>
                <a:spcPts val="0"/>
              </a:spcBef>
              <a:buNone/>
              <a:defRPr sz="1100">
                <a:solidFill>
                  <a:srgbClr val="151619"/>
                </a:solidFill>
                <a:latin typeface="Helvetica Neue"/>
                <a:ea typeface="Helvetica Neue"/>
                <a:cs typeface="Helvetica Neue"/>
                <a:sym typeface="Helvetica Neue"/>
              </a:defRPr>
            </a:lvl8pPr>
            <a:lvl9pPr marL="0" lvl="8" indent="0" algn="r">
              <a:lnSpc>
                <a:spcPct val="110000"/>
              </a:lnSpc>
              <a:spcBef>
                <a:spcPts val="0"/>
              </a:spcBef>
              <a:buNone/>
              <a:defRPr sz="1100">
                <a:solidFill>
                  <a:srgbClr val="151619"/>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sz="1100"/>
            </a:lvl1pPr>
            <a:lvl2pPr marL="914400" lvl="1" indent="-317500" algn="l">
              <a:lnSpc>
                <a:spcPct val="90000"/>
              </a:lnSpc>
              <a:spcBef>
                <a:spcPts val="1200"/>
              </a:spcBef>
              <a:spcAft>
                <a:spcPts val="0"/>
              </a:spcAft>
              <a:buClr>
                <a:schemeClr val="dk1"/>
              </a:buClr>
              <a:buSzPts val="1400"/>
              <a:buChar char="○"/>
              <a:defRPr sz="1100"/>
            </a:lvl2pPr>
            <a:lvl3pPr marL="1371600" lvl="2" indent="-317500" algn="l">
              <a:lnSpc>
                <a:spcPct val="90000"/>
              </a:lnSpc>
              <a:spcBef>
                <a:spcPts val="1200"/>
              </a:spcBef>
              <a:spcAft>
                <a:spcPts val="0"/>
              </a:spcAft>
              <a:buClr>
                <a:schemeClr val="dk1"/>
              </a:buClr>
              <a:buSzPts val="1400"/>
              <a:buChar char="■"/>
              <a:defRPr sz="1100"/>
            </a:lvl3pPr>
            <a:lvl4pPr marL="1828800" lvl="3" indent="-317500" algn="l">
              <a:lnSpc>
                <a:spcPct val="90000"/>
              </a:lnSpc>
              <a:spcBef>
                <a:spcPts val="1200"/>
              </a:spcBef>
              <a:spcAft>
                <a:spcPts val="0"/>
              </a:spcAft>
              <a:buClr>
                <a:schemeClr val="dk1"/>
              </a:buClr>
              <a:buSzPts val="1400"/>
              <a:buChar char="●"/>
              <a:defRPr sz="1100"/>
            </a:lvl4pPr>
            <a:lvl5pPr marL="2286000" lvl="4" indent="-317500" algn="l">
              <a:lnSpc>
                <a:spcPct val="90000"/>
              </a:lnSpc>
              <a:spcBef>
                <a:spcPts val="1200"/>
              </a:spcBef>
              <a:spcAft>
                <a:spcPts val="0"/>
              </a:spcAft>
              <a:buClr>
                <a:schemeClr val="dk1"/>
              </a:buClr>
              <a:buSzPts val="1400"/>
              <a:buChar char="○"/>
              <a:defRPr sz="1100"/>
            </a:lvl5pPr>
            <a:lvl6pPr marL="2743200" lvl="5" indent="-317500" algn="l">
              <a:lnSpc>
                <a:spcPct val="90000"/>
              </a:lnSpc>
              <a:spcBef>
                <a:spcPts val="1200"/>
              </a:spcBef>
              <a:spcAft>
                <a:spcPts val="0"/>
              </a:spcAft>
              <a:buClr>
                <a:schemeClr val="dk1"/>
              </a:buClr>
              <a:buSzPts val="1400"/>
              <a:buChar char="■"/>
              <a:defRPr sz="1100"/>
            </a:lvl6pPr>
            <a:lvl7pPr marL="3200400" lvl="6" indent="-317500" algn="l">
              <a:lnSpc>
                <a:spcPct val="90000"/>
              </a:lnSpc>
              <a:spcBef>
                <a:spcPts val="1200"/>
              </a:spcBef>
              <a:spcAft>
                <a:spcPts val="0"/>
              </a:spcAft>
              <a:buClr>
                <a:schemeClr val="dk1"/>
              </a:buClr>
              <a:buSzPts val="1400"/>
              <a:buChar char="●"/>
              <a:defRPr sz="1100"/>
            </a:lvl7pPr>
            <a:lvl8pPr marL="3657600" lvl="7" indent="-317500" algn="l">
              <a:lnSpc>
                <a:spcPct val="90000"/>
              </a:lnSpc>
              <a:spcBef>
                <a:spcPts val="1200"/>
              </a:spcBef>
              <a:spcAft>
                <a:spcPts val="0"/>
              </a:spcAft>
              <a:buClr>
                <a:schemeClr val="dk1"/>
              </a:buClr>
              <a:buSzPts val="1400"/>
              <a:buChar char="○"/>
              <a:defRPr sz="1100"/>
            </a:lvl8pPr>
            <a:lvl9pPr marL="4114800" lvl="8" indent="-317500" algn="l">
              <a:lnSpc>
                <a:spcPct val="90000"/>
              </a:lnSpc>
              <a:spcBef>
                <a:spcPts val="1200"/>
              </a:spcBef>
              <a:spcAft>
                <a:spcPts val="1200"/>
              </a:spcAft>
              <a:buClr>
                <a:schemeClr val="dk1"/>
              </a:buClr>
              <a:buSzPts val="1400"/>
              <a:buChar char="■"/>
              <a:defRPr sz="1100"/>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rmAutofit/>
          </a:bodyPr>
          <a:lstStyle>
            <a:lvl1pPr marL="0" lvl="0" indent="0" algn="r">
              <a:spcBef>
                <a:spcPts val="0"/>
              </a:spcBef>
              <a:buNone/>
              <a:defRPr sz="1100"/>
            </a:lvl1pPr>
            <a:lvl2pPr marL="0" lvl="1" indent="0" algn="r">
              <a:spcBef>
                <a:spcPts val="0"/>
              </a:spcBef>
              <a:buNone/>
              <a:defRPr sz="1100"/>
            </a:lvl2pPr>
            <a:lvl3pPr marL="0" lvl="2" indent="0" algn="r">
              <a:spcBef>
                <a:spcPts val="0"/>
              </a:spcBef>
              <a:buNone/>
              <a:defRPr sz="1100"/>
            </a:lvl3pPr>
            <a:lvl4pPr marL="0" lvl="3" indent="0" algn="r">
              <a:spcBef>
                <a:spcPts val="0"/>
              </a:spcBef>
              <a:buNone/>
              <a:defRPr sz="1100"/>
            </a:lvl4pPr>
            <a:lvl5pPr marL="0" lvl="4" indent="0" algn="r">
              <a:spcBef>
                <a:spcPts val="0"/>
              </a:spcBef>
              <a:buNone/>
              <a:defRPr sz="1100"/>
            </a:lvl5pPr>
            <a:lvl6pPr marL="0" lvl="5" indent="0" algn="r">
              <a:spcBef>
                <a:spcPts val="0"/>
              </a:spcBef>
              <a:buNone/>
              <a:defRPr sz="1100"/>
            </a:lvl6pPr>
            <a:lvl7pPr marL="0" lvl="6" indent="0" algn="r">
              <a:spcBef>
                <a:spcPts val="0"/>
              </a:spcBef>
              <a:buNone/>
              <a:defRPr sz="1100"/>
            </a:lvl7pPr>
            <a:lvl8pPr marL="0" lvl="7" indent="0" algn="r">
              <a:spcBef>
                <a:spcPts val="0"/>
              </a:spcBef>
              <a:buNone/>
              <a:defRPr sz="1100"/>
            </a:lvl8pPr>
            <a:lvl9pPr marL="0" lvl="8" indent="0" algn="r">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26917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7D9574-2E31-9B47-B62C-0A80109ECE62}" type="datetime1">
              <a:rPr lang="en-US" smtClean="0"/>
              <a:t>11/2/24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a:p>
        </p:txBody>
      </p:sp>
      <p:sp>
        <p:nvSpPr>
          <p:cNvPr id="3" name="Text Placeholder 2"/>
          <p:cNvSpPr>
            <a:spLocks noGrp="1"/>
          </p:cNvSpPr>
          <p:nvPr>
            <p:ph type="body" sz="quarter" idx="13" hasCustomPrompt="1"/>
          </p:nvPr>
        </p:nvSpPr>
        <p:spPr>
          <a:xfrm>
            <a:off x="285753" y="1428750"/>
            <a:ext cx="8678863" cy="2884887"/>
          </a:xfrm>
        </p:spPr>
        <p:txBody>
          <a:bodyPr>
            <a:noAutofit/>
          </a:bodyPr>
          <a:lstStyle>
            <a:lvl1pPr>
              <a:defRPr sz="2800"/>
            </a:lvl1pPr>
            <a:lvl2pPr>
              <a:defRPr sz="2400"/>
            </a:lvl2pPr>
            <a:lvl3pPr>
              <a:defRPr sz="2000"/>
            </a:lvl3pPr>
            <a:lvl4pPr>
              <a:defRPr sz="1800"/>
            </a:lvl4pPr>
            <a:lvl5pPr>
              <a:defRPr sz="1800"/>
            </a:lvl5pPr>
          </a:lstStyle>
          <a:p>
            <a:pPr lvl="0"/>
            <a:r>
              <a:rPr lang="en-US"/>
              <a:t>Click to add list</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hasCustomPrompt="1"/>
          </p:nvPr>
        </p:nvSpPr>
        <p:spPr>
          <a:xfrm>
            <a:off x="285750" y="800100"/>
            <a:ext cx="8677656" cy="514350"/>
          </a:xfrm>
        </p:spPr>
        <p:txBody>
          <a:bodyPr>
            <a:noAutofit/>
          </a:bodyPr>
          <a:lstStyle>
            <a:lvl1pPr algn="l">
              <a:defRPr/>
            </a:lvl1pPr>
          </a:lstStyle>
          <a:p>
            <a:r>
              <a:rPr lang="en-US"/>
              <a:t>Click to add text</a:t>
            </a:r>
          </a:p>
        </p:txBody>
      </p:sp>
      <p:sp>
        <p:nvSpPr>
          <p:cNvPr id="9" name="Rectangle 8">
            <a:extLst>
              <a:ext uri="{FF2B5EF4-FFF2-40B4-BE49-F238E27FC236}">
                <a16:creationId xmlns:a16="http://schemas.microsoft.com/office/drawing/2014/main" id="{7F3ACDC8-27DC-0145-A868-75822BC87982}"/>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cu white lrg.psd">
            <a:extLst>
              <a:ext uri="{FF2B5EF4-FFF2-40B4-BE49-F238E27FC236}">
                <a16:creationId xmlns:a16="http://schemas.microsoft.com/office/drawing/2014/main" id="{6E01EECD-840D-AC48-AFCC-03304D0069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4103639" y="-95250"/>
            <a:ext cx="929024" cy="354268"/>
          </a:xfrm>
          <a:prstGeom prst="rect">
            <a:avLst/>
          </a:prstGeom>
        </p:spPr>
      </p:pic>
    </p:spTree>
    <p:extLst>
      <p:ext uri="{BB962C8B-B14F-4D97-AF65-F5344CB8AC3E}">
        <p14:creationId xmlns:p14="http://schemas.microsoft.com/office/powerpoint/2010/main" val="20551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
        <p:cNvGrpSpPr/>
        <p:nvPr/>
      </p:nvGrpSpPr>
      <p:grpSpPr>
        <a:xfrm>
          <a:off x="0" y="0"/>
          <a:ext cx="0" cy="0"/>
          <a:chOff x="0" y="0"/>
          <a:chExt cx="0" cy="0"/>
        </a:xfrm>
      </p:grpSpPr>
      <p:pic>
        <p:nvPicPr>
          <p:cNvPr id="57" name="Google Shape;57;p14" descr="Wordmark-Cover.pdf"/>
          <p:cNvPicPr preferRelativeResize="0"/>
          <p:nvPr/>
        </p:nvPicPr>
        <p:blipFill rotWithShape="1">
          <a:blip r:embed="rId7">
            <a:alphaModFix/>
          </a:blip>
          <a:srcRect/>
          <a:stretch/>
        </p:blipFill>
        <p:spPr>
          <a:xfrm>
            <a:off x="2676636" y="1905000"/>
            <a:ext cx="3789947" cy="1333500"/>
          </a:xfrm>
          <a:prstGeom prst="rect">
            <a:avLst/>
          </a:prstGeom>
          <a:noFill/>
          <a:ln>
            <a:noFill/>
          </a:ln>
        </p:spPr>
      </p:pic>
      <p:sp>
        <p:nvSpPr>
          <p:cNvPr id="58" name="Google Shape;58;p14"/>
          <p:cNvSpPr txBox="1">
            <a:spLocks noGrp="1"/>
          </p:cNvSpPr>
          <p:nvPr>
            <p:ph type="sldNum" idx="12"/>
          </p:nvPr>
        </p:nvSpPr>
        <p:spPr>
          <a:xfrm>
            <a:off x="6457950" y="4767263"/>
            <a:ext cx="2057400" cy="273844"/>
          </a:xfrm>
          <a:prstGeom prst="rect">
            <a:avLst/>
          </a:prstGeom>
          <a:noFill/>
          <a:ln>
            <a:noFill/>
          </a:ln>
        </p:spPr>
        <p:txBody>
          <a:bodyPr spcFirstLastPara="1" wrap="square" lIns="34275" tIns="17150" rIns="34275" bIns="17150" anchor="ctr" anchorCtr="0">
            <a:noAutofit/>
          </a:bodyPr>
          <a:lstStyle>
            <a:lvl1pPr marL="0" marR="0" lvl="0" indent="0" algn="r" rtl="0">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1pPr>
            <a:lvl2pPr marL="0" marR="0" lvl="1" indent="0" algn="r" rtl="0">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2pPr>
            <a:lvl3pPr marL="0" marR="0" lvl="2" indent="0" algn="r" rtl="0">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3pPr>
            <a:lvl4pPr marL="0" marR="0" lvl="3" indent="0" algn="r" rtl="0">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4pPr>
            <a:lvl5pPr marL="0" marR="0" lvl="4" indent="0" algn="r" rtl="0">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5pPr>
            <a:lvl6pPr marL="0" marR="0" lvl="5" indent="0" algn="r" rtl="0">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6pPr>
            <a:lvl7pPr marL="0" marR="0" lvl="6" indent="0" algn="r" rtl="0">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7pPr>
            <a:lvl8pPr marL="0" marR="0" lvl="7" indent="0" algn="r" rtl="0">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8pPr>
            <a:lvl9pPr marL="0" marR="0" lvl="8" indent="0" algn="r" rtl="0">
              <a:lnSpc>
                <a:spcPct val="110000"/>
              </a:lnSpc>
              <a:spcBef>
                <a:spcPts val="0"/>
              </a:spcBef>
              <a:buNone/>
              <a:defRPr sz="1100" b="0" i="0" u="none" strike="noStrike" cap="none">
                <a:solidFill>
                  <a:srgbClr val="151619"/>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90" r:id="rId4"/>
    <p:sldLayoutId id="2147483691"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4AI-CornellTech%20/ACT/blob/main/exps/dellr740/dellr740.py"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4AI-CornellTech/ACT.git"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hyperlink" Target="https://github.com/S4AI-CornellTech/ACT/blob/main/exps/fairphone3/fairphone3.p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Google Shape;236;p44"/>
          <p:cNvSpPr txBox="1">
            <a:spLocks noGrp="1"/>
          </p:cNvSpPr>
          <p:nvPr>
            <p:ph type="ctrTitle"/>
          </p:nvPr>
        </p:nvSpPr>
        <p:spPr>
          <a:xfrm>
            <a:off x="311700" y="0"/>
            <a:ext cx="8520600" cy="1718911"/>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SzPts val="990"/>
              <a:buNone/>
            </a:pPr>
            <a:r>
              <a:rPr lang="en" sz="4580" dirty="0"/>
              <a:t>ACT: </a:t>
            </a:r>
            <a:r>
              <a:rPr lang="en" sz="4580" b="1" u="sng" dirty="0"/>
              <a:t>A</a:t>
            </a:r>
            <a:r>
              <a:rPr lang="en" sz="4580" dirty="0"/>
              <a:t>rchitectural </a:t>
            </a:r>
            <a:r>
              <a:rPr lang="en" sz="4580" b="1" u="sng" dirty="0"/>
              <a:t>C</a:t>
            </a:r>
            <a:r>
              <a:rPr lang="en" sz="4580" dirty="0"/>
              <a:t>arbon Modeling </a:t>
            </a:r>
            <a:r>
              <a:rPr lang="en" sz="4580" b="1" u="sng" dirty="0"/>
              <a:t>T</a:t>
            </a:r>
            <a:r>
              <a:rPr lang="en" sz="4580" dirty="0"/>
              <a:t>ools</a:t>
            </a:r>
            <a:endParaRPr sz="4580" dirty="0"/>
          </a:p>
        </p:txBody>
      </p:sp>
      <p:sp>
        <p:nvSpPr>
          <p:cNvPr id="237" name="Google Shape;237;p44"/>
          <p:cNvSpPr txBox="1">
            <a:spLocks noGrp="1"/>
          </p:cNvSpPr>
          <p:nvPr>
            <p:ph type="subTitle" idx="1"/>
          </p:nvPr>
        </p:nvSpPr>
        <p:spPr>
          <a:xfrm>
            <a:off x="311700" y="1764485"/>
            <a:ext cx="8591700" cy="3379015"/>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 sz="2200" i="1" dirty="0">
                <a:solidFill>
                  <a:schemeClr val="dk1"/>
                </a:solidFill>
              </a:rPr>
              <a:t>@ MICRO 2024</a:t>
            </a:r>
          </a:p>
          <a:p>
            <a:pPr marL="0" lvl="0" indent="0" rtl="0">
              <a:spcBef>
                <a:spcPts val="0"/>
              </a:spcBef>
              <a:spcAft>
                <a:spcPts val="0"/>
              </a:spcAft>
              <a:buNone/>
            </a:pPr>
            <a:r>
              <a:rPr lang="en" sz="2200" i="1" dirty="0">
                <a:solidFill>
                  <a:schemeClr val="dk1"/>
                </a:solidFill>
              </a:rPr>
              <a:t>Tutorial</a:t>
            </a:r>
          </a:p>
          <a:p>
            <a:pPr marL="0" lvl="0" indent="0" rtl="0">
              <a:spcBef>
                <a:spcPts val="0"/>
              </a:spcBef>
              <a:spcAft>
                <a:spcPts val="0"/>
              </a:spcAft>
              <a:buNone/>
            </a:pPr>
            <a:endParaRPr lang="en" dirty="0">
              <a:solidFill>
                <a:schemeClr val="dk1"/>
              </a:solidFill>
            </a:endParaRPr>
          </a:p>
          <a:p>
            <a:pPr marL="0" lvl="0" indent="0" rtl="0">
              <a:spcBef>
                <a:spcPts val="0"/>
              </a:spcBef>
              <a:spcAft>
                <a:spcPts val="0"/>
              </a:spcAft>
              <a:buNone/>
            </a:pPr>
            <a:endParaRPr lang="en" dirty="0">
              <a:solidFill>
                <a:schemeClr val="dk1"/>
              </a:solidFill>
            </a:endParaRPr>
          </a:p>
          <a:p>
            <a:pPr marL="0" lvl="0" indent="0" rtl="0">
              <a:spcBef>
                <a:spcPts val="0"/>
              </a:spcBef>
              <a:spcAft>
                <a:spcPts val="0"/>
              </a:spcAft>
              <a:buNone/>
            </a:pPr>
            <a:endParaRPr lang="en" dirty="0">
              <a:solidFill>
                <a:schemeClr val="dk1"/>
              </a:solidFill>
            </a:endParaRPr>
          </a:p>
          <a:p>
            <a:pPr marL="0" lvl="0" indent="0" rtl="0">
              <a:spcBef>
                <a:spcPts val="0"/>
              </a:spcBef>
              <a:spcAft>
                <a:spcPts val="0"/>
              </a:spcAft>
              <a:buNone/>
            </a:pPr>
            <a:r>
              <a:rPr lang="en" dirty="0">
                <a:solidFill>
                  <a:schemeClr val="dk1"/>
                </a:solidFill>
              </a:rPr>
              <a:t>Leo Han</a:t>
            </a:r>
          </a:p>
          <a:p>
            <a:pPr marL="0" lvl="0" indent="0" rtl="0">
              <a:spcBef>
                <a:spcPts val="0"/>
              </a:spcBef>
              <a:spcAft>
                <a:spcPts val="0"/>
              </a:spcAft>
              <a:buNone/>
            </a:pPr>
            <a:r>
              <a:rPr lang="en" dirty="0">
                <a:solidFill>
                  <a:schemeClr val="dk1"/>
                </a:solidFill>
              </a:rPr>
              <a:t>Udit Gupta</a:t>
            </a:r>
            <a:endParaRPr dirty="0">
              <a:solidFill>
                <a:schemeClr val="dk1"/>
              </a:solidFill>
            </a:endParaRPr>
          </a:p>
        </p:txBody>
      </p:sp>
      <p:pic>
        <p:nvPicPr>
          <p:cNvPr id="239" name="Google Shape;239;p44"/>
          <p:cNvPicPr preferRelativeResize="0"/>
          <p:nvPr/>
        </p:nvPicPr>
        <p:blipFill rotWithShape="1">
          <a:blip r:embed="rId4">
            <a:alphaModFix/>
          </a:blip>
          <a:srcRect l="8615" r="9181"/>
          <a:stretch/>
        </p:blipFill>
        <p:spPr>
          <a:xfrm>
            <a:off x="3658296" y="2742136"/>
            <a:ext cx="1898508" cy="868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177"/>
          <p:cNvSpPr txBox="1">
            <a:spLocks noGrp="1"/>
          </p:cNvSpPr>
          <p:nvPr>
            <p:ph type="sldNum" idx="12"/>
          </p:nvPr>
        </p:nvSpPr>
        <p:spPr>
          <a:prstGeom prst="rect">
            <a:avLst/>
          </a:prstGeom>
          <a:noFill/>
          <a:ln>
            <a:noFill/>
          </a:ln>
        </p:spPr>
        <p:txBody>
          <a:bodyPr spcFirstLastPara="1" wrap="square" lIns="34275" tIns="17150" rIns="34275" bIns="17150" anchor="ctr" anchorCtr="0">
            <a:noAutofit/>
          </a:bodyPr>
          <a:lstStyle/>
          <a:p>
            <a:pPr marL="0" marR="0" lvl="0" indent="0" algn="r" rtl="0">
              <a:lnSpc>
                <a:spcPct val="110000"/>
              </a:lnSpc>
              <a:spcBef>
                <a:spcPts val="0"/>
              </a:spcBef>
              <a:spcAft>
                <a:spcPts val="0"/>
              </a:spcAft>
              <a:buNone/>
            </a:pPr>
            <a:fld id="{00000000-1234-1234-1234-123412341234}" type="slidenum">
              <a:rPr lang="en" sz="1400">
                <a:solidFill>
                  <a:schemeClr val="dk1"/>
                </a:solidFill>
                <a:latin typeface="Arial"/>
                <a:ea typeface="Arial"/>
                <a:cs typeface="Arial"/>
                <a:sym typeface="Arial"/>
              </a:rPr>
              <a:t>10</a:t>
            </a:fld>
            <a:endParaRPr sz="1400">
              <a:solidFill>
                <a:schemeClr val="dk1"/>
              </a:solidFill>
              <a:latin typeface="Arial"/>
              <a:ea typeface="Arial"/>
              <a:cs typeface="Arial"/>
              <a:sym typeface="Arial"/>
            </a:endParaRPr>
          </a:p>
        </p:txBody>
      </p:sp>
      <p:sp>
        <p:nvSpPr>
          <p:cNvPr id="2514" name="Google Shape;2514;p177"/>
          <p:cNvSpPr txBox="1"/>
          <p:nvPr/>
        </p:nvSpPr>
        <p:spPr>
          <a:xfrm>
            <a:off x="446484" y="425456"/>
            <a:ext cx="8251031" cy="578323"/>
          </a:xfrm>
          <a:prstGeom prst="rect">
            <a:avLst/>
          </a:prstGeom>
          <a:noFill/>
          <a:ln>
            <a:noFill/>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None/>
            </a:pPr>
            <a:r>
              <a:rPr lang="en-US" sz="2700" b="1" dirty="0">
                <a:solidFill>
                  <a:srgbClr val="151619"/>
                </a:solidFill>
              </a:rPr>
              <a:t>Setting up ACT for DRAM and SSD</a:t>
            </a:r>
            <a:endParaRPr sz="500" dirty="0"/>
          </a:p>
        </p:txBody>
      </p:sp>
      <p:sp>
        <p:nvSpPr>
          <p:cNvPr id="2" name="Rectangle 1">
            <a:extLst>
              <a:ext uri="{FF2B5EF4-FFF2-40B4-BE49-F238E27FC236}">
                <a16:creationId xmlns:a16="http://schemas.microsoft.com/office/drawing/2014/main" id="{A6F0D8CF-6197-5B10-BA42-017AA2EC1112}"/>
              </a:ext>
            </a:extLst>
          </p:cNvPr>
          <p:cNvSpPr/>
          <p:nvPr/>
        </p:nvSpPr>
        <p:spPr>
          <a:xfrm>
            <a:off x="446483" y="1303766"/>
            <a:ext cx="7623257" cy="3535594"/>
          </a:xfrm>
          <a:prstGeom prst="rect">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0" dirty="0">
                <a:solidFill>
                  <a:srgbClr val="6A9955"/>
                </a:solidFill>
                <a:effectLst/>
                <a:latin typeface="Menlo" panose="020B0609030804020204" pitchFamily="49" charset="0"/>
              </a:rPr>
              <a:t># DRAM Logic node</a:t>
            </a:r>
            <a:endParaRPr lang="en-US" sz="2400" b="0" dirty="0">
              <a:solidFill>
                <a:srgbClr val="CCCCCC"/>
              </a:solidFill>
              <a:effectLst/>
              <a:latin typeface="Menlo" panose="020B0609030804020204" pitchFamily="49" charset="0"/>
            </a:endParaRPr>
          </a:p>
          <a:p>
            <a:r>
              <a:rPr lang="en-US" sz="2400" b="0" dirty="0">
                <a:solidFill>
                  <a:srgbClr val="4FC1FF"/>
                </a:solidFill>
                <a:effectLst/>
                <a:latin typeface="Menlo" panose="020B0609030804020204" pitchFamily="49" charset="0"/>
              </a:rPr>
              <a:t>DRAM</a:t>
            </a:r>
            <a:r>
              <a:rPr lang="en-US" sz="2400" b="0" dirty="0">
                <a:solidFill>
                  <a:srgbClr val="CCCCCC"/>
                </a:solidFill>
                <a:effectLst/>
                <a:latin typeface="Menlo" panose="020B0609030804020204" pitchFamily="49" charset="0"/>
              </a:rPr>
              <a:t> </a:t>
            </a:r>
            <a:r>
              <a:rPr lang="en-US" sz="2400" b="0" dirty="0">
                <a:solidFill>
                  <a:srgbClr val="D4D4D4"/>
                </a:solidFill>
                <a:effectLst/>
                <a:latin typeface="Menlo" panose="020B0609030804020204" pitchFamily="49" charset="0"/>
              </a:rPr>
              <a:t>=</a:t>
            </a:r>
            <a:r>
              <a:rPr lang="en-US" sz="2400" b="0" dirty="0">
                <a:solidFill>
                  <a:srgbClr val="CCCCCC"/>
                </a:solidFill>
                <a:effectLst/>
                <a:latin typeface="Menlo" panose="020B0609030804020204" pitchFamily="49" charset="0"/>
              </a:rPr>
              <a:t> </a:t>
            </a:r>
            <a:r>
              <a:rPr lang="en-US" sz="2400" b="0" dirty="0" err="1">
                <a:solidFill>
                  <a:srgbClr val="4EC9B0"/>
                </a:solidFill>
                <a:effectLst/>
                <a:latin typeface="Menlo" panose="020B0609030804020204" pitchFamily="49" charset="0"/>
              </a:rPr>
              <a:t>Fab_DRAM</a:t>
            </a:r>
            <a:r>
              <a:rPr lang="en-US" sz="2400" b="0" dirty="0">
                <a:solidFill>
                  <a:srgbClr val="CCCCCC"/>
                </a:solidFill>
                <a:effectLst/>
                <a:latin typeface="Menlo" panose="020B0609030804020204" pitchFamily="49" charset="0"/>
              </a:rPr>
              <a:t>(</a:t>
            </a:r>
          </a:p>
          <a:p>
            <a:r>
              <a:rPr lang="en-US" sz="2400" dirty="0">
                <a:solidFill>
                  <a:srgbClr val="CCCCCC"/>
                </a:solidFill>
                <a:latin typeface="Menlo" panose="020B0609030804020204" pitchFamily="49" charset="0"/>
              </a:rPr>
              <a:t>	</a:t>
            </a:r>
            <a:r>
              <a:rPr lang="en-US" sz="2400" b="0" dirty="0">
                <a:solidFill>
                  <a:srgbClr val="9CDCFE"/>
                </a:solidFill>
                <a:effectLst/>
                <a:latin typeface="Menlo" panose="020B0609030804020204" pitchFamily="49" charset="0"/>
              </a:rPr>
              <a:t>config</a:t>
            </a:r>
            <a:r>
              <a:rPr lang="en-US" sz="2400" b="0" dirty="0">
                <a:solidFill>
                  <a:srgbClr val="CCCCCC"/>
                </a:solidFill>
                <a:effectLst/>
                <a:latin typeface="Menlo" panose="020B0609030804020204" pitchFamily="49" charset="0"/>
              </a:rPr>
              <a:t> </a:t>
            </a:r>
            <a:r>
              <a:rPr lang="en-US" sz="2400" b="0" dirty="0">
                <a:solidFill>
                  <a:srgbClr val="D4D4D4"/>
                </a:solidFill>
                <a:effectLst/>
                <a:latin typeface="Menlo" panose="020B0609030804020204" pitchFamily="49" charset="0"/>
              </a:rPr>
              <a:t>=</a:t>
            </a:r>
            <a:r>
              <a:rPr lang="en-US" sz="2400" b="0" dirty="0">
                <a:solidFill>
                  <a:srgbClr val="CCCCCC"/>
                </a:solidFill>
                <a:effectLst/>
                <a:latin typeface="Menlo" panose="020B0609030804020204" pitchFamily="49" charset="0"/>
              </a:rPr>
              <a:t> </a:t>
            </a:r>
            <a:r>
              <a:rPr lang="en-US" sz="2400" b="0" dirty="0">
                <a:solidFill>
                  <a:srgbClr val="CE9178"/>
                </a:solidFill>
                <a:effectLst/>
                <a:latin typeface="Menlo" panose="020B0609030804020204" pitchFamily="49" charset="0"/>
              </a:rPr>
              <a:t>"ddr3_50nm"</a:t>
            </a:r>
            <a:r>
              <a:rPr lang="en-US" sz="2400" b="0" dirty="0">
                <a:solidFill>
                  <a:srgbClr val="CCCCCC"/>
                </a:solidFill>
                <a:effectLst/>
                <a:latin typeface="Menlo" panose="020B0609030804020204" pitchFamily="49" charset="0"/>
              </a:rPr>
              <a:t>, 	</a:t>
            </a:r>
            <a:r>
              <a:rPr lang="en-US" sz="2400" b="0" dirty="0" err="1">
                <a:solidFill>
                  <a:srgbClr val="9CDCFE"/>
                </a:solidFill>
                <a:effectLst/>
                <a:latin typeface="Menlo" panose="020B0609030804020204" pitchFamily="49" charset="0"/>
              </a:rPr>
              <a:t>fab_yield</a:t>
            </a:r>
            <a:r>
              <a:rPr lang="en-US" sz="2400" b="0" dirty="0">
                <a:solidFill>
                  <a:srgbClr val="D4D4D4"/>
                </a:solidFill>
                <a:effectLst/>
                <a:latin typeface="Menlo" panose="020B0609030804020204" pitchFamily="49" charset="0"/>
              </a:rPr>
              <a:t>=</a:t>
            </a:r>
            <a:r>
              <a:rPr lang="en-US" sz="2400" b="0" dirty="0" err="1">
                <a:solidFill>
                  <a:srgbClr val="9CDCFE"/>
                </a:solidFill>
                <a:effectLst/>
                <a:latin typeface="Menlo" panose="020B0609030804020204" pitchFamily="49" charset="0"/>
              </a:rPr>
              <a:t>ic_yield</a:t>
            </a:r>
            <a:r>
              <a:rPr lang="en-US" sz="2400" b="0" dirty="0">
                <a:solidFill>
                  <a:srgbClr val="CCCCCC"/>
                </a:solidFill>
                <a:effectLst/>
                <a:latin typeface="Menlo" panose="020B0609030804020204" pitchFamily="49" charset="0"/>
              </a:rPr>
              <a:t>)</a:t>
            </a:r>
          </a:p>
          <a:p>
            <a:br>
              <a:rPr lang="en-US" sz="2400" b="0" dirty="0">
                <a:solidFill>
                  <a:srgbClr val="CCCCCC"/>
                </a:solidFill>
                <a:effectLst/>
                <a:latin typeface="Menlo" panose="020B0609030804020204" pitchFamily="49" charset="0"/>
              </a:rPr>
            </a:br>
            <a:r>
              <a:rPr lang="en-US" sz="2400" b="0" dirty="0">
                <a:solidFill>
                  <a:srgbClr val="6A9955"/>
                </a:solidFill>
                <a:effectLst/>
                <a:latin typeface="Menlo" panose="020B0609030804020204" pitchFamily="49" charset="0"/>
              </a:rPr>
              <a:t># SSD Logic node</a:t>
            </a:r>
            <a:endParaRPr lang="en-US" sz="2400" b="0" dirty="0">
              <a:solidFill>
                <a:srgbClr val="CCCCCC"/>
              </a:solidFill>
              <a:effectLst/>
              <a:latin typeface="Menlo" panose="020B0609030804020204" pitchFamily="49" charset="0"/>
            </a:endParaRPr>
          </a:p>
          <a:p>
            <a:r>
              <a:rPr lang="en-US" sz="2400" b="0" dirty="0">
                <a:solidFill>
                  <a:srgbClr val="4FC1FF"/>
                </a:solidFill>
                <a:effectLst/>
                <a:latin typeface="Menlo" panose="020B0609030804020204" pitchFamily="49" charset="0"/>
              </a:rPr>
              <a:t>SSD</a:t>
            </a:r>
            <a:r>
              <a:rPr lang="en-US" sz="2400" b="0" dirty="0">
                <a:solidFill>
                  <a:srgbClr val="CCCCCC"/>
                </a:solidFill>
                <a:effectLst/>
                <a:latin typeface="Menlo" panose="020B0609030804020204" pitchFamily="49" charset="0"/>
              </a:rPr>
              <a:t> </a:t>
            </a:r>
            <a:r>
              <a:rPr lang="en-US" sz="2400" b="0" dirty="0">
                <a:solidFill>
                  <a:srgbClr val="D4D4D4"/>
                </a:solidFill>
                <a:effectLst/>
                <a:latin typeface="Menlo" panose="020B0609030804020204" pitchFamily="49" charset="0"/>
              </a:rPr>
              <a:t>=</a:t>
            </a:r>
            <a:r>
              <a:rPr lang="en-US" sz="2400" b="0" dirty="0">
                <a:solidFill>
                  <a:srgbClr val="CCCCCC"/>
                </a:solidFill>
                <a:effectLst/>
                <a:latin typeface="Menlo" panose="020B0609030804020204" pitchFamily="49" charset="0"/>
              </a:rPr>
              <a:t> </a:t>
            </a:r>
            <a:r>
              <a:rPr lang="en-US" sz="2400" b="0" dirty="0" err="1">
                <a:solidFill>
                  <a:srgbClr val="4EC9B0"/>
                </a:solidFill>
                <a:effectLst/>
                <a:latin typeface="Menlo" panose="020B0609030804020204" pitchFamily="49" charset="0"/>
              </a:rPr>
              <a:t>Fab_SSD</a:t>
            </a:r>
            <a:r>
              <a:rPr lang="en-US" sz="2400" b="0" dirty="0">
                <a:solidFill>
                  <a:srgbClr val="CCCCCC"/>
                </a:solidFill>
                <a:effectLst/>
                <a:latin typeface="Menlo" panose="020B0609030804020204" pitchFamily="49" charset="0"/>
              </a:rPr>
              <a:t>(</a:t>
            </a:r>
          </a:p>
          <a:p>
            <a:r>
              <a:rPr lang="en-US" sz="2400" dirty="0">
                <a:solidFill>
                  <a:srgbClr val="CCCCCC"/>
                </a:solidFill>
                <a:latin typeface="Menlo" panose="020B0609030804020204" pitchFamily="49" charset="0"/>
              </a:rPr>
              <a:t>	</a:t>
            </a:r>
            <a:r>
              <a:rPr lang="en-US" sz="2400" b="0" dirty="0">
                <a:solidFill>
                  <a:srgbClr val="9CDCFE"/>
                </a:solidFill>
                <a:effectLst/>
                <a:latin typeface="Menlo" panose="020B0609030804020204" pitchFamily="49" charset="0"/>
              </a:rPr>
              <a:t>config</a:t>
            </a:r>
            <a:r>
              <a:rPr lang="en-US" sz="2400" b="0" dirty="0">
                <a:solidFill>
                  <a:srgbClr val="CCCCCC"/>
                </a:solidFill>
                <a:effectLst/>
                <a:latin typeface="Menlo" panose="020B0609030804020204" pitchFamily="49" charset="0"/>
              </a:rPr>
              <a:t> </a:t>
            </a:r>
            <a:r>
              <a:rPr lang="en-US" sz="2400" b="0" dirty="0">
                <a:solidFill>
                  <a:srgbClr val="D4D4D4"/>
                </a:solidFill>
                <a:effectLst/>
                <a:latin typeface="Menlo" panose="020B0609030804020204" pitchFamily="49" charset="0"/>
              </a:rPr>
              <a:t>=</a:t>
            </a:r>
            <a:r>
              <a:rPr lang="en-US" sz="2400" b="0" dirty="0">
                <a:solidFill>
                  <a:srgbClr val="CCCCCC"/>
                </a:solidFill>
                <a:effectLst/>
                <a:latin typeface="Menlo" panose="020B0609030804020204" pitchFamily="49" charset="0"/>
              </a:rPr>
              <a:t> </a:t>
            </a:r>
            <a:r>
              <a:rPr lang="en-US" sz="2400" b="0" dirty="0">
                <a:solidFill>
                  <a:srgbClr val="CE9178"/>
                </a:solidFill>
                <a:effectLst/>
                <a:latin typeface="Menlo" panose="020B0609030804020204" pitchFamily="49" charset="0"/>
              </a:rPr>
              <a:t>"nand_30nm"</a:t>
            </a:r>
            <a:r>
              <a:rPr lang="en-US" sz="2400" b="0" dirty="0">
                <a:solidFill>
                  <a:srgbClr val="CCCCCC"/>
                </a:solidFill>
                <a:effectLst/>
                <a:latin typeface="Menlo" panose="020B0609030804020204" pitchFamily="49" charset="0"/>
              </a:rPr>
              <a:t>, 	</a:t>
            </a:r>
            <a:r>
              <a:rPr lang="en-US" sz="2400" b="0" dirty="0" err="1">
                <a:solidFill>
                  <a:srgbClr val="9CDCFE"/>
                </a:solidFill>
                <a:effectLst/>
                <a:latin typeface="Menlo" panose="020B0609030804020204" pitchFamily="49" charset="0"/>
              </a:rPr>
              <a:t>fab_yield</a:t>
            </a:r>
            <a:r>
              <a:rPr lang="en-US" sz="2400" b="0" dirty="0">
                <a:solidFill>
                  <a:srgbClr val="D4D4D4"/>
                </a:solidFill>
                <a:effectLst/>
                <a:latin typeface="Menlo" panose="020B0609030804020204" pitchFamily="49" charset="0"/>
              </a:rPr>
              <a:t>=</a:t>
            </a:r>
            <a:r>
              <a:rPr lang="en-US" sz="2400" b="0" dirty="0" err="1">
                <a:solidFill>
                  <a:srgbClr val="9CDCFE"/>
                </a:solidFill>
                <a:effectLst/>
                <a:latin typeface="Menlo" panose="020B0609030804020204" pitchFamily="49" charset="0"/>
              </a:rPr>
              <a:t>ic_yield</a:t>
            </a:r>
            <a:r>
              <a:rPr lang="en-US" sz="2400" dirty="0">
                <a:solidFill>
                  <a:srgbClr val="CCCCCC"/>
                </a:solidFill>
                <a:latin typeface="Menlo" panose="020B0609030804020204" pitchFamily="49" charset="0"/>
              </a:rPr>
              <a:t>)</a:t>
            </a:r>
          </a:p>
        </p:txBody>
      </p:sp>
      <p:sp>
        <p:nvSpPr>
          <p:cNvPr id="3" name="TextBox 2">
            <a:extLst>
              <a:ext uri="{FF2B5EF4-FFF2-40B4-BE49-F238E27FC236}">
                <a16:creationId xmlns:a16="http://schemas.microsoft.com/office/drawing/2014/main" id="{1259B9EB-577B-FB68-71E3-6914A9C6B5EC}"/>
              </a:ext>
            </a:extLst>
          </p:cNvPr>
          <p:cNvSpPr txBox="1"/>
          <p:nvPr/>
        </p:nvSpPr>
        <p:spPr>
          <a:xfrm>
            <a:off x="446483" y="984453"/>
            <a:ext cx="5692145" cy="246221"/>
          </a:xfrm>
          <a:prstGeom prst="rect">
            <a:avLst/>
          </a:prstGeom>
          <a:solidFill>
            <a:schemeClr val="accent5">
              <a:lumMod val="20000"/>
              <a:lumOff val="80000"/>
            </a:schemeClr>
          </a:solidFill>
        </p:spPr>
        <p:txBody>
          <a:bodyPr wrap="square">
            <a:spAutoFit/>
          </a:bodyPr>
          <a:lstStyle/>
          <a:p>
            <a:r>
              <a:rPr lang="en-US" sz="1000" i="1" dirty="0"/>
              <a:t>For all DRAM and SSD configs, see config files in /dram/ and /</a:t>
            </a:r>
            <a:r>
              <a:rPr lang="en-US" sz="1000" i="1" dirty="0" err="1"/>
              <a:t>ssd</a:t>
            </a:r>
            <a:r>
              <a:rPr lang="en-US" sz="1000" i="1" dirty="0"/>
              <a:t>/ folders</a:t>
            </a:r>
          </a:p>
        </p:txBody>
      </p:sp>
    </p:spTree>
    <p:extLst>
      <p:ext uri="{BB962C8B-B14F-4D97-AF65-F5344CB8AC3E}">
        <p14:creationId xmlns:p14="http://schemas.microsoft.com/office/powerpoint/2010/main" val="685289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177"/>
          <p:cNvSpPr txBox="1">
            <a:spLocks noGrp="1"/>
          </p:cNvSpPr>
          <p:nvPr>
            <p:ph type="sldNum" idx="12"/>
          </p:nvPr>
        </p:nvSpPr>
        <p:spPr>
          <a:prstGeom prst="rect">
            <a:avLst/>
          </a:prstGeom>
          <a:noFill/>
          <a:ln>
            <a:noFill/>
          </a:ln>
        </p:spPr>
        <p:txBody>
          <a:bodyPr spcFirstLastPara="1" wrap="square" lIns="34275" tIns="17150" rIns="34275" bIns="17150" anchor="ctr" anchorCtr="0">
            <a:noAutofit/>
          </a:bodyPr>
          <a:lstStyle/>
          <a:p>
            <a:pPr marL="0" marR="0" lvl="0" indent="0" algn="r" rtl="0">
              <a:lnSpc>
                <a:spcPct val="110000"/>
              </a:lnSpc>
              <a:spcBef>
                <a:spcPts val="0"/>
              </a:spcBef>
              <a:spcAft>
                <a:spcPts val="0"/>
              </a:spcAft>
              <a:buNone/>
            </a:pPr>
            <a:fld id="{00000000-1234-1234-1234-123412341234}" type="slidenum">
              <a:rPr lang="en" sz="1400">
                <a:solidFill>
                  <a:schemeClr val="dk1"/>
                </a:solidFill>
                <a:latin typeface="Arial"/>
                <a:ea typeface="Arial"/>
                <a:cs typeface="Arial"/>
                <a:sym typeface="Arial"/>
              </a:rPr>
              <a:t>11</a:t>
            </a:fld>
            <a:endParaRPr sz="1400">
              <a:solidFill>
                <a:schemeClr val="dk1"/>
              </a:solidFill>
              <a:latin typeface="Arial"/>
              <a:ea typeface="Arial"/>
              <a:cs typeface="Arial"/>
              <a:sym typeface="Arial"/>
            </a:endParaRPr>
          </a:p>
        </p:txBody>
      </p:sp>
      <p:sp>
        <p:nvSpPr>
          <p:cNvPr id="2514" name="Google Shape;2514;p177"/>
          <p:cNvSpPr txBox="1"/>
          <p:nvPr/>
        </p:nvSpPr>
        <p:spPr>
          <a:xfrm>
            <a:off x="446484" y="425456"/>
            <a:ext cx="8251031" cy="578323"/>
          </a:xfrm>
          <a:prstGeom prst="rect">
            <a:avLst/>
          </a:prstGeom>
          <a:noFill/>
          <a:ln>
            <a:noFill/>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None/>
            </a:pPr>
            <a:r>
              <a:rPr lang="en-US" sz="2700" b="1" dirty="0">
                <a:solidFill>
                  <a:srgbClr val="151619"/>
                </a:solidFill>
              </a:rPr>
              <a:t>Computing the IC Carbon Footprint</a:t>
            </a:r>
            <a:endParaRPr sz="500" dirty="0"/>
          </a:p>
        </p:txBody>
      </p:sp>
      <p:sp>
        <p:nvSpPr>
          <p:cNvPr id="2" name="Rectangle 1">
            <a:extLst>
              <a:ext uri="{FF2B5EF4-FFF2-40B4-BE49-F238E27FC236}">
                <a16:creationId xmlns:a16="http://schemas.microsoft.com/office/drawing/2014/main" id="{A6F0D8CF-6197-5B10-BA42-017AA2EC1112}"/>
              </a:ext>
            </a:extLst>
          </p:cNvPr>
          <p:cNvSpPr/>
          <p:nvPr/>
        </p:nvSpPr>
        <p:spPr>
          <a:xfrm>
            <a:off x="446482" y="1303766"/>
            <a:ext cx="8068867" cy="2696734"/>
          </a:xfrm>
          <a:prstGeom prst="rect">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0" dirty="0" err="1">
                <a:solidFill>
                  <a:srgbClr val="9CDCFE"/>
                </a:solidFill>
                <a:effectLst/>
                <a:latin typeface="Menlo" panose="020B0609030804020204" pitchFamily="49" charset="0"/>
              </a:rPr>
              <a:t>IC_Logic</a:t>
            </a:r>
            <a:r>
              <a:rPr lang="en-US" sz="2000" b="0" dirty="0" err="1">
                <a:solidFill>
                  <a:srgbClr val="CCCCCC"/>
                </a:solidFill>
                <a:effectLst/>
                <a:latin typeface="Menlo" panose="020B0609030804020204" pitchFamily="49" charset="0"/>
              </a:rPr>
              <a:t>.</a:t>
            </a:r>
            <a:r>
              <a:rPr lang="en-US" sz="2000" b="0" dirty="0" err="1">
                <a:solidFill>
                  <a:srgbClr val="DCDCAA"/>
                </a:solidFill>
                <a:effectLst/>
                <a:latin typeface="Menlo" panose="020B0609030804020204" pitchFamily="49" charset="0"/>
              </a:rPr>
              <a:t>set_area</a:t>
            </a:r>
            <a:r>
              <a:rPr lang="en-US" sz="2000" b="0" dirty="0">
                <a:solidFill>
                  <a:srgbClr val="CCCCCC"/>
                </a:solidFill>
                <a:effectLst/>
                <a:latin typeface="Menlo" panose="020B0609030804020204" pitchFamily="49" charset="0"/>
              </a:rPr>
              <a:t>(</a:t>
            </a:r>
            <a:r>
              <a:rPr lang="en-US" sz="2000" b="0" dirty="0">
                <a:solidFill>
                  <a:srgbClr val="DCDCAA"/>
                </a:solidFill>
                <a:effectLst/>
                <a:latin typeface="Menlo" panose="020B0609030804020204" pitchFamily="49" charset="0"/>
              </a:rPr>
              <a:t>sum</a:t>
            </a:r>
            <a:r>
              <a:rPr lang="en-US" sz="2000" b="0" dirty="0">
                <a:solidFill>
                  <a:srgbClr val="CCCCCC"/>
                </a:solidFill>
                <a:effectLst/>
                <a:latin typeface="Menlo" panose="020B0609030804020204" pitchFamily="49" charset="0"/>
              </a:rPr>
              <a:t>(</a:t>
            </a:r>
            <a:r>
              <a:rPr lang="en-US" sz="2000" b="0" dirty="0">
                <a:solidFill>
                  <a:srgbClr val="9CDCFE"/>
                </a:solidFill>
                <a:effectLst/>
                <a:latin typeface="Menlo" panose="020B0609030804020204" pitchFamily="49" charset="0"/>
              </a:rPr>
              <a:t>fairphone3_IC_areas</a:t>
            </a:r>
            <a:r>
              <a:rPr lang="en-US" sz="2000" b="0" dirty="0">
                <a:solidFill>
                  <a:srgbClr val="CCCCCC"/>
                </a:solidFill>
                <a:effectLst/>
                <a:latin typeface="Menlo" panose="020B0609030804020204" pitchFamily="49" charset="0"/>
              </a:rPr>
              <a:t>)</a:t>
            </a:r>
            <a:r>
              <a:rPr lang="en-US" sz="2000" b="0" dirty="0">
                <a:solidFill>
                  <a:srgbClr val="D4D4D4"/>
                </a:solidFill>
                <a:effectLst/>
                <a:latin typeface="Menlo" panose="020B0609030804020204" pitchFamily="49" charset="0"/>
              </a:rPr>
              <a:t>/</a:t>
            </a:r>
            <a:r>
              <a:rPr lang="en-US" sz="2000" b="0" dirty="0">
                <a:solidFill>
                  <a:srgbClr val="B5CEA8"/>
                </a:solidFill>
                <a:effectLst/>
                <a:latin typeface="Menlo" panose="020B0609030804020204" pitchFamily="49" charset="0"/>
              </a:rPr>
              <a:t>100</a:t>
            </a:r>
            <a:r>
              <a:rPr lang="en-US" sz="2000" b="0" dirty="0">
                <a:solidFill>
                  <a:srgbClr val="CCCCCC"/>
                </a:solidFill>
                <a:effectLst/>
                <a:latin typeface="Menlo" panose="020B0609030804020204" pitchFamily="49" charset="0"/>
              </a:rPr>
              <a:t>.) </a:t>
            </a:r>
          </a:p>
          <a:p>
            <a:r>
              <a:rPr lang="en-US" sz="2000" b="0" dirty="0">
                <a:solidFill>
                  <a:srgbClr val="6A9955"/>
                </a:solidFill>
                <a:effectLst/>
                <a:latin typeface="Menlo" panose="020B0609030804020204" pitchFamily="49" charset="0"/>
              </a:rPr>
              <a:t># area in cm^2</a:t>
            </a:r>
            <a:endParaRPr lang="en-US" sz="2000" b="0" dirty="0">
              <a:solidFill>
                <a:srgbClr val="CCCCCC"/>
              </a:solidFill>
              <a:effectLst/>
              <a:latin typeface="Menlo" panose="020B0609030804020204" pitchFamily="49" charset="0"/>
            </a:endParaRPr>
          </a:p>
          <a:p>
            <a:r>
              <a:rPr lang="en-US" sz="2000" b="0" dirty="0" err="1">
                <a:solidFill>
                  <a:srgbClr val="9CDCFE"/>
                </a:solidFill>
                <a:effectLst/>
                <a:latin typeface="Menlo" panose="020B0609030804020204" pitchFamily="49" charset="0"/>
              </a:rPr>
              <a:t>CPU_Logic</a:t>
            </a:r>
            <a:r>
              <a:rPr lang="en-US" sz="2000" b="0" dirty="0" err="1">
                <a:solidFill>
                  <a:srgbClr val="CCCCCC"/>
                </a:solidFill>
                <a:effectLst/>
                <a:latin typeface="Menlo" panose="020B0609030804020204" pitchFamily="49" charset="0"/>
              </a:rPr>
              <a:t>.</a:t>
            </a:r>
            <a:r>
              <a:rPr lang="en-US" sz="2000" b="0" dirty="0" err="1">
                <a:solidFill>
                  <a:srgbClr val="DCDCAA"/>
                </a:solidFill>
                <a:effectLst/>
                <a:latin typeface="Menlo" panose="020B0609030804020204" pitchFamily="49" charset="0"/>
              </a:rPr>
              <a:t>set_area</a:t>
            </a:r>
            <a:r>
              <a:rPr lang="en-US" sz="2000" b="0" dirty="0">
                <a:solidFill>
                  <a:srgbClr val="CCCCCC"/>
                </a:solidFill>
                <a:effectLst/>
                <a:latin typeface="Menlo" panose="020B0609030804020204" pitchFamily="49" charset="0"/>
              </a:rPr>
              <a:t>(</a:t>
            </a:r>
            <a:r>
              <a:rPr lang="en-US" sz="2000" b="0" dirty="0" err="1">
                <a:solidFill>
                  <a:srgbClr val="9CDCFE"/>
                </a:solidFill>
                <a:effectLst/>
                <a:latin typeface="Menlo" panose="020B0609030804020204" pitchFamily="49" charset="0"/>
              </a:rPr>
              <a:t>fairphone_cpu_area</a:t>
            </a:r>
            <a:r>
              <a:rPr lang="en-US" sz="2000" b="0" dirty="0">
                <a:solidFill>
                  <a:srgbClr val="D4D4D4"/>
                </a:solidFill>
                <a:effectLst/>
                <a:latin typeface="Menlo" panose="020B0609030804020204" pitchFamily="49" charset="0"/>
              </a:rPr>
              <a:t>/</a:t>
            </a:r>
            <a:r>
              <a:rPr lang="en-US" sz="2000" b="0" dirty="0">
                <a:solidFill>
                  <a:srgbClr val="B5CEA8"/>
                </a:solidFill>
                <a:effectLst/>
                <a:latin typeface="Menlo" panose="020B0609030804020204" pitchFamily="49" charset="0"/>
              </a:rPr>
              <a:t>100</a:t>
            </a:r>
            <a:r>
              <a:rPr lang="en-US" sz="2000" b="0" dirty="0">
                <a:solidFill>
                  <a:srgbClr val="CCCCCC"/>
                </a:solidFill>
                <a:effectLst/>
                <a:latin typeface="Menlo" panose="020B0609030804020204" pitchFamily="49" charset="0"/>
              </a:rPr>
              <a:t>.) </a:t>
            </a:r>
          </a:p>
          <a:p>
            <a:r>
              <a:rPr lang="en-US" sz="2000" b="0" dirty="0">
                <a:solidFill>
                  <a:srgbClr val="6A9955"/>
                </a:solidFill>
                <a:effectLst/>
                <a:latin typeface="Menlo" panose="020B0609030804020204" pitchFamily="49" charset="0"/>
              </a:rPr>
              <a:t># area in cm^2</a:t>
            </a:r>
            <a:endParaRPr lang="en-US" sz="2000" b="0" dirty="0">
              <a:solidFill>
                <a:srgbClr val="CCCCCC"/>
              </a:solidFill>
              <a:effectLst/>
              <a:latin typeface="Menlo" panose="020B0609030804020204" pitchFamily="49" charset="0"/>
            </a:endParaRPr>
          </a:p>
          <a:p>
            <a:r>
              <a:rPr lang="en-US" sz="2000" b="0" dirty="0" err="1">
                <a:solidFill>
                  <a:srgbClr val="4FC1FF"/>
                </a:solidFill>
                <a:effectLst/>
                <a:latin typeface="Menlo" panose="020B0609030804020204" pitchFamily="49" charset="0"/>
              </a:rPr>
              <a:t>DRAM</a:t>
            </a:r>
            <a:r>
              <a:rPr lang="en-US" sz="2000" b="0" dirty="0" err="1">
                <a:solidFill>
                  <a:srgbClr val="CCCCCC"/>
                </a:solidFill>
                <a:effectLst/>
                <a:latin typeface="Menlo" panose="020B0609030804020204" pitchFamily="49" charset="0"/>
              </a:rPr>
              <a:t>.</a:t>
            </a:r>
            <a:r>
              <a:rPr lang="en-US" sz="2000" b="0" dirty="0" err="1">
                <a:solidFill>
                  <a:srgbClr val="DCDCAA"/>
                </a:solidFill>
                <a:effectLst/>
                <a:latin typeface="Menlo" panose="020B0609030804020204" pitchFamily="49" charset="0"/>
              </a:rPr>
              <a:t>set_capacity</a:t>
            </a:r>
            <a:r>
              <a:rPr lang="en-US" sz="2000" b="0" dirty="0">
                <a:solidFill>
                  <a:srgbClr val="CCCCCC"/>
                </a:solidFill>
                <a:effectLst/>
                <a:latin typeface="Menlo" panose="020B0609030804020204" pitchFamily="49" charset="0"/>
              </a:rPr>
              <a:t>(</a:t>
            </a:r>
            <a:r>
              <a:rPr lang="en-US" sz="2000" b="0" dirty="0" err="1">
                <a:solidFill>
                  <a:srgbClr val="9CDCFE"/>
                </a:solidFill>
                <a:effectLst/>
                <a:latin typeface="Menlo" panose="020B0609030804020204" pitchFamily="49" charset="0"/>
              </a:rPr>
              <a:t>fairphone_ram</a:t>
            </a:r>
            <a:r>
              <a:rPr lang="en-US" sz="2000" b="0" dirty="0">
                <a:solidFill>
                  <a:srgbClr val="CCCCCC"/>
                </a:solidFill>
                <a:effectLst/>
                <a:latin typeface="Menlo" panose="020B0609030804020204" pitchFamily="49" charset="0"/>
              </a:rPr>
              <a:t>)</a:t>
            </a:r>
          </a:p>
          <a:p>
            <a:r>
              <a:rPr lang="en-US" sz="2000" b="0" dirty="0" err="1">
                <a:solidFill>
                  <a:srgbClr val="4FC1FF"/>
                </a:solidFill>
                <a:effectLst/>
                <a:latin typeface="Menlo" panose="020B0609030804020204" pitchFamily="49" charset="0"/>
              </a:rPr>
              <a:t>SSD</a:t>
            </a:r>
            <a:r>
              <a:rPr lang="en-US" sz="2000" b="0" dirty="0" err="1">
                <a:solidFill>
                  <a:srgbClr val="CCCCCC"/>
                </a:solidFill>
                <a:effectLst/>
                <a:latin typeface="Menlo" panose="020B0609030804020204" pitchFamily="49" charset="0"/>
              </a:rPr>
              <a:t>.</a:t>
            </a:r>
            <a:r>
              <a:rPr lang="en-US" sz="2000" b="0" dirty="0" err="1">
                <a:solidFill>
                  <a:srgbClr val="DCDCAA"/>
                </a:solidFill>
                <a:effectLst/>
                <a:latin typeface="Menlo" panose="020B0609030804020204" pitchFamily="49" charset="0"/>
              </a:rPr>
              <a:t>set_capacity</a:t>
            </a:r>
            <a:r>
              <a:rPr lang="en-US" sz="2000" b="0" dirty="0">
                <a:solidFill>
                  <a:srgbClr val="CCCCCC"/>
                </a:solidFill>
                <a:effectLst/>
                <a:latin typeface="Menlo" panose="020B0609030804020204" pitchFamily="49" charset="0"/>
              </a:rPr>
              <a:t>(</a:t>
            </a:r>
            <a:r>
              <a:rPr lang="en-US" sz="2000" b="0" dirty="0" err="1">
                <a:solidFill>
                  <a:srgbClr val="9CDCFE"/>
                </a:solidFill>
                <a:effectLst/>
                <a:latin typeface="Menlo" panose="020B0609030804020204" pitchFamily="49" charset="0"/>
              </a:rPr>
              <a:t>fairphone_storage</a:t>
            </a:r>
            <a:r>
              <a:rPr lang="en-US" sz="2000" b="0" dirty="0">
                <a:solidFill>
                  <a:srgbClr val="CCCCCC"/>
                </a:solidFill>
                <a:effectLst/>
                <a:latin typeface="Menlo" panose="020B0609030804020204" pitchFamily="49" charset="0"/>
              </a:rPr>
              <a:t>)</a:t>
            </a:r>
          </a:p>
          <a:p>
            <a:endParaRPr lang="en-US" sz="2000" dirty="0">
              <a:solidFill>
                <a:srgbClr val="CCCCCC"/>
              </a:solidFill>
              <a:latin typeface="Menlo" panose="020B0609030804020204" pitchFamily="49" charset="0"/>
            </a:endParaRPr>
          </a:p>
          <a:p>
            <a:r>
              <a:rPr lang="en-US" sz="2000" b="0" dirty="0" err="1">
                <a:solidFill>
                  <a:srgbClr val="9CDCFE"/>
                </a:solidFill>
                <a:effectLst/>
                <a:latin typeface="Menlo" panose="020B0609030804020204" pitchFamily="49" charset="0"/>
              </a:rPr>
              <a:t>packaging_intensity</a:t>
            </a:r>
            <a:r>
              <a:rPr lang="en-US" sz="2000" b="0" dirty="0">
                <a:solidFill>
                  <a:srgbClr val="CCCCCC"/>
                </a:solidFill>
                <a:effectLst/>
                <a:latin typeface="Menlo" panose="020B0609030804020204" pitchFamily="49" charset="0"/>
              </a:rPr>
              <a:t> </a:t>
            </a:r>
            <a:r>
              <a:rPr lang="en-US" sz="2000" b="0" dirty="0">
                <a:solidFill>
                  <a:srgbClr val="D4D4D4"/>
                </a:solidFill>
                <a:effectLst/>
                <a:latin typeface="Menlo" panose="020B0609030804020204" pitchFamily="49" charset="0"/>
              </a:rPr>
              <a:t>=</a:t>
            </a:r>
            <a:r>
              <a:rPr lang="en-US" sz="2000" b="0" dirty="0">
                <a:solidFill>
                  <a:srgbClr val="CCCCCC"/>
                </a:solidFill>
                <a:effectLst/>
                <a:latin typeface="Menlo" panose="020B0609030804020204" pitchFamily="49" charset="0"/>
              </a:rPr>
              <a:t> </a:t>
            </a:r>
            <a:r>
              <a:rPr lang="en-US" sz="2000" dirty="0">
                <a:solidFill>
                  <a:srgbClr val="B5CEA8"/>
                </a:solidFill>
                <a:latin typeface="Menlo" panose="020B0609030804020204" pitchFamily="49" charset="0"/>
              </a:rPr>
              <a:t>150</a:t>
            </a:r>
            <a:r>
              <a:rPr lang="en-US" sz="2000" b="0" dirty="0">
                <a:solidFill>
                  <a:srgbClr val="CCCCCC"/>
                </a:solidFill>
                <a:effectLst/>
                <a:latin typeface="Menlo" panose="020B0609030804020204" pitchFamily="49" charset="0"/>
              </a:rPr>
              <a:t> </a:t>
            </a:r>
            <a:r>
              <a:rPr lang="en-US" sz="2000" b="0" dirty="0">
                <a:solidFill>
                  <a:srgbClr val="6A9955"/>
                </a:solidFill>
                <a:effectLst/>
                <a:latin typeface="Menlo" panose="020B0609030804020204" pitchFamily="49" charset="0"/>
              </a:rPr>
              <a:t># gram CO2</a:t>
            </a:r>
            <a:endParaRPr lang="en-US" sz="2000" b="0" dirty="0">
              <a:solidFill>
                <a:srgbClr val="CCCCCC"/>
              </a:solidFill>
              <a:effectLst/>
              <a:latin typeface="Menlo" panose="020B0609030804020204" pitchFamily="49" charset="0"/>
            </a:endParaRPr>
          </a:p>
          <a:p>
            <a:endParaRPr lang="en-US" sz="2000" b="0" dirty="0">
              <a:solidFill>
                <a:srgbClr val="CCCCCC"/>
              </a:solidFill>
              <a:effectLst/>
              <a:latin typeface="Menlo" panose="020B0609030804020204" pitchFamily="49" charset="0"/>
            </a:endParaRPr>
          </a:p>
        </p:txBody>
      </p:sp>
    </p:spTree>
    <p:extLst>
      <p:ext uri="{BB962C8B-B14F-4D97-AF65-F5344CB8AC3E}">
        <p14:creationId xmlns:p14="http://schemas.microsoft.com/office/powerpoint/2010/main" val="2954683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177"/>
          <p:cNvSpPr txBox="1">
            <a:spLocks noGrp="1"/>
          </p:cNvSpPr>
          <p:nvPr>
            <p:ph type="sldNum" idx="12"/>
          </p:nvPr>
        </p:nvSpPr>
        <p:spPr>
          <a:prstGeom prst="rect">
            <a:avLst/>
          </a:prstGeom>
          <a:noFill/>
          <a:ln>
            <a:noFill/>
          </a:ln>
        </p:spPr>
        <p:txBody>
          <a:bodyPr spcFirstLastPara="1" wrap="square" lIns="34275" tIns="17150" rIns="34275" bIns="17150" anchor="ctr" anchorCtr="0">
            <a:noAutofit/>
          </a:bodyPr>
          <a:lstStyle/>
          <a:p>
            <a:pPr marL="0" marR="0" lvl="0" indent="0" algn="r" rtl="0">
              <a:lnSpc>
                <a:spcPct val="110000"/>
              </a:lnSpc>
              <a:spcBef>
                <a:spcPts val="0"/>
              </a:spcBef>
              <a:spcAft>
                <a:spcPts val="0"/>
              </a:spcAft>
              <a:buNone/>
            </a:pPr>
            <a:fld id="{00000000-1234-1234-1234-123412341234}" type="slidenum">
              <a:rPr lang="en" sz="1400">
                <a:solidFill>
                  <a:schemeClr val="dk1"/>
                </a:solidFill>
                <a:latin typeface="Arial"/>
                <a:ea typeface="Arial"/>
                <a:cs typeface="Arial"/>
                <a:sym typeface="Arial"/>
              </a:rPr>
              <a:t>12</a:t>
            </a:fld>
            <a:endParaRPr sz="1400">
              <a:solidFill>
                <a:schemeClr val="dk1"/>
              </a:solidFill>
              <a:latin typeface="Arial"/>
              <a:ea typeface="Arial"/>
              <a:cs typeface="Arial"/>
              <a:sym typeface="Arial"/>
            </a:endParaRPr>
          </a:p>
        </p:txBody>
      </p:sp>
      <p:sp>
        <p:nvSpPr>
          <p:cNvPr id="2514" name="Google Shape;2514;p177"/>
          <p:cNvSpPr txBox="1"/>
          <p:nvPr/>
        </p:nvSpPr>
        <p:spPr>
          <a:xfrm>
            <a:off x="446484" y="425456"/>
            <a:ext cx="8251031" cy="578323"/>
          </a:xfrm>
          <a:prstGeom prst="rect">
            <a:avLst/>
          </a:prstGeom>
          <a:noFill/>
          <a:ln>
            <a:noFill/>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None/>
            </a:pPr>
            <a:r>
              <a:rPr lang="en" sz="2700" b="1" dirty="0">
                <a:solidFill>
                  <a:srgbClr val="151619"/>
                </a:solidFill>
              </a:rPr>
              <a:t>Estimating embodied footprint of </a:t>
            </a:r>
            <a:r>
              <a:rPr lang="en" sz="2700" b="1" dirty="0" err="1">
                <a:solidFill>
                  <a:srgbClr val="151619"/>
                </a:solidFill>
              </a:rPr>
              <a:t>Fairphone</a:t>
            </a:r>
            <a:r>
              <a:rPr lang="en" sz="2700" b="1" dirty="0">
                <a:solidFill>
                  <a:srgbClr val="151619"/>
                </a:solidFill>
              </a:rPr>
              <a:t> 3</a:t>
            </a:r>
            <a:endParaRPr sz="500" dirty="0"/>
          </a:p>
        </p:txBody>
      </p:sp>
      <p:pic>
        <p:nvPicPr>
          <p:cNvPr id="2516" name="Google Shape;2516;p177" descr="Fairphone 3 - Wikipedia"/>
          <p:cNvPicPr preferRelativeResize="0"/>
          <p:nvPr/>
        </p:nvPicPr>
        <p:blipFill rotWithShape="1">
          <a:blip r:embed="rId3">
            <a:alphaModFix/>
          </a:blip>
          <a:srcRect/>
          <a:stretch/>
        </p:blipFill>
        <p:spPr>
          <a:xfrm>
            <a:off x="446484" y="1515073"/>
            <a:ext cx="1817554" cy="2565786"/>
          </a:xfrm>
          <a:prstGeom prst="rect">
            <a:avLst/>
          </a:prstGeom>
          <a:noFill/>
          <a:ln>
            <a:noFill/>
          </a:ln>
        </p:spPr>
      </p:pic>
      <p:sp>
        <p:nvSpPr>
          <p:cNvPr id="8" name="Rectangle 7">
            <a:extLst>
              <a:ext uri="{FF2B5EF4-FFF2-40B4-BE49-F238E27FC236}">
                <a16:creationId xmlns:a16="http://schemas.microsoft.com/office/drawing/2014/main" id="{3E76E0A3-E623-CA29-1757-BA2F2DE7782B}"/>
              </a:ext>
            </a:extLst>
          </p:cNvPr>
          <p:cNvSpPr/>
          <p:nvPr/>
        </p:nvSpPr>
        <p:spPr>
          <a:xfrm>
            <a:off x="2702163" y="1242909"/>
            <a:ext cx="4513999" cy="132884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i="1" dirty="0">
                <a:solidFill>
                  <a:schemeClr val="tx2">
                    <a:lumMod val="75000"/>
                  </a:schemeClr>
                </a:solidFill>
                <a:latin typeface="Calibri" panose="020F0502020204030204" pitchFamily="34" charset="0"/>
                <a:cs typeface="Calibri" panose="020F0502020204030204" pitchFamily="34" charset="0"/>
              </a:rPr>
              <a:t># Make sure you are in root directory</a:t>
            </a:r>
          </a:p>
          <a:p>
            <a:r>
              <a:rPr lang="en-US" sz="1800" dirty="0">
                <a:solidFill>
                  <a:srgbClr val="00B050"/>
                </a:solidFill>
                <a:latin typeface="Calibri" panose="020F0502020204030204" pitchFamily="34" charset="0"/>
                <a:cs typeface="Calibri" panose="020F0502020204030204" pitchFamily="34" charset="0"/>
              </a:rPr>
              <a:t>&gt;$ </a:t>
            </a:r>
            <a:r>
              <a:rPr lang="en-US" sz="1800" dirty="0">
                <a:solidFill>
                  <a:schemeClr val="tx2">
                    <a:lumMod val="10000"/>
                  </a:schemeClr>
                </a:solidFill>
                <a:latin typeface="Calibri" panose="020F0502020204030204" pitchFamily="34" charset="0"/>
                <a:cs typeface="Calibri" panose="020F0502020204030204" pitchFamily="34" charset="0"/>
              </a:rPr>
              <a:t>cd ACT </a:t>
            </a:r>
          </a:p>
          <a:p>
            <a:endParaRPr lang="en-US" sz="1800" dirty="0">
              <a:solidFill>
                <a:srgbClr val="00B050"/>
              </a:solidFill>
              <a:latin typeface="Calibri" panose="020F0502020204030204" pitchFamily="34" charset="0"/>
              <a:cs typeface="Calibri" panose="020F0502020204030204" pitchFamily="34" charset="0"/>
            </a:endParaRPr>
          </a:p>
          <a:p>
            <a:r>
              <a:rPr lang="en-US" sz="1800" dirty="0">
                <a:solidFill>
                  <a:srgbClr val="00B050"/>
                </a:solidFill>
                <a:latin typeface="Calibri" panose="020F0502020204030204" pitchFamily="34" charset="0"/>
                <a:cs typeface="Calibri" panose="020F0502020204030204" pitchFamily="34" charset="0"/>
              </a:rPr>
              <a:t>&gt;$</a:t>
            </a:r>
            <a:r>
              <a:rPr lang="en-US" sz="1800" dirty="0">
                <a:solidFill>
                  <a:schemeClr val="tx2">
                    <a:lumMod val="10000"/>
                  </a:schemeClr>
                </a:solidFill>
                <a:latin typeface="Calibri" panose="020F0502020204030204" pitchFamily="34" charset="0"/>
                <a:cs typeface="Calibri" panose="020F0502020204030204" pitchFamily="34" charset="0"/>
              </a:rPr>
              <a:t> python3 tutorial/fairphone3_tutorial.py</a:t>
            </a:r>
          </a:p>
          <a:p>
            <a:endParaRPr lang="en-US" sz="1800" dirty="0">
              <a:solidFill>
                <a:schemeClr val="tx2">
                  <a:lumMod val="10000"/>
                </a:schemeClr>
              </a:solidFill>
              <a:latin typeface="Calibri" panose="020F0502020204030204" pitchFamily="34" charset="0"/>
              <a:cs typeface="Calibri" panose="020F0502020204030204" pitchFamily="34" charset="0"/>
            </a:endParaRPr>
          </a:p>
          <a:p>
            <a:endParaRPr lang="en-US" sz="1800" dirty="0">
              <a:solidFill>
                <a:schemeClr val="tx2">
                  <a:lumMod val="10000"/>
                </a:schemeClr>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7D4EE80A-257C-1279-1031-6AC99BBA083A}"/>
              </a:ext>
            </a:extLst>
          </p:cNvPr>
          <p:cNvSpPr/>
          <p:nvPr/>
        </p:nvSpPr>
        <p:spPr>
          <a:xfrm>
            <a:off x="2702163" y="2825941"/>
            <a:ext cx="5813187" cy="1209975"/>
          </a:xfrm>
          <a:prstGeom prst="rect">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EE9D8"/>
                </a:solidFill>
                <a:effectLst/>
                <a:latin typeface="Calibri" panose="020F0502020204030204" pitchFamily="34" charset="0"/>
                <a:cs typeface="Calibri" panose="020F0502020204030204" pitchFamily="34" charset="0"/>
              </a:rPr>
              <a:t>--------------------------------</a:t>
            </a:r>
          </a:p>
          <a:p>
            <a:r>
              <a:rPr lang="en-US" sz="1600" dirty="0">
                <a:solidFill>
                  <a:srgbClr val="FEE9D8"/>
                </a:solidFill>
                <a:effectLst/>
                <a:latin typeface="Calibri" panose="020F0502020204030204" pitchFamily="34" charset="0"/>
                <a:cs typeface="Calibri" panose="020F0502020204030204" pitchFamily="34" charset="0"/>
              </a:rPr>
              <a:t>ACT RAM + Flash </a:t>
            </a:r>
            <a:r>
              <a:rPr lang="en-US" sz="1600" dirty="0">
                <a:solidFill>
                  <a:srgbClr val="FF0000"/>
                </a:solidFill>
                <a:effectLst/>
                <a:latin typeface="Calibri" panose="020F0502020204030204" pitchFamily="34" charset="0"/>
                <a:cs typeface="Calibri" panose="020F0502020204030204" pitchFamily="34" charset="0"/>
              </a:rPr>
              <a:t>5.310285714285714</a:t>
            </a:r>
            <a:r>
              <a:rPr lang="en-US" sz="1600" dirty="0">
                <a:solidFill>
                  <a:srgbClr val="FEE9D8"/>
                </a:solidFill>
                <a:effectLst/>
                <a:latin typeface="Calibri" panose="020F0502020204030204" pitchFamily="34" charset="0"/>
                <a:cs typeface="Calibri" panose="020F0502020204030204" pitchFamily="34" charset="0"/>
              </a:rPr>
              <a:t> kg CO2 vs. LCA 11 kg CO2</a:t>
            </a:r>
          </a:p>
          <a:p>
            <a:r>
              <a:rPr lang="en-US" sz="1600" dirty="0">
                <a:solidFill>
                  <a:srgbClr val="FEE9D8"/>
                </a:solidFill>
                <a:effectLst/>
                <a:latin typeface="Calibri" panose="020F0502020204030204" pitchFamily="34" charset="0"/>
                <a:cs typeface="Calibri" panose="020F0502020204030204" pitchFamily="34" charset="0"/>
              </a:rPr>
              <a:t>ACT CPU </a:t>
            </a:r>
            <a:r>
              <a:rPr lang="en-US" sz="1600" dirty="0">
                <a:solidFill>
                  <a:srgbClr val="FF0000"/>
                </a:solidFill>
                <a:effectLst/>
                <a:latin typeface="Calibri" panose="020F0502020204030204" pitchFamily="34" charset="0"/>
                <a:cs typeface="Calibri" panose="020F0502020204030204" pitchFamily="34" charset="0"/>
              </a:rPr>
              <a:t>0.8992937142857143</a:t>
            </a:r>
            <a:r>
              <a:rPr lang="en-US" sz="1600" dirty="0">
                <a:solidFill>
                  <a:srgbClr val="FEE9D8"/>
                </a:solidFill>
                <a:effectLst/>
                <a:latin typeface="Calibri" panose="020F0502020204030204" pitchFamily="34" charset="0"/>
                <a:cs typeface="Calibri" panose="020F0502020204030204" pitchFamily="34" charset="0"/>
              </a:rPr>
              <a:t> kg CO2 vs. LCA 1.07 kg CO2</a:t>
            </a:r>
          </a:p>
          <a:p>
            <a:r>
              <a:rPr lang="en-US" sz="1600" dirty="0">
                <a:solidFill>
                  <a:srgbClr val="FEE9D8"/>
                </a:solidFill>
                <a:effectLst/>
                <a:latin typeface="Calibri" panose="020F0502020204030204" pitchFamily="34" charset="0"/>
                <a:cs typeface="Calibri" panose="020F0502020204030204" pitchFamily="34" charset="0"/>
              </a:rPr>
              <a:t>ACT ICs </a:t>
            </a:r>
            <a:r>
              <a:rPr lang="en-US" sz="1600" dirty="0">
                <a:solidFill>
                  <a:srgbClr val="FF0000"/>
                </a:solidFill>
                <a:effectLst/>
                <a:latin typeface="Calibri" panose="020F0502020204030204" pitchFamily="34" charset="0"/>
                <a:cs typeface="Calibri" panose="020F0502020204030204" pitchFamily="34" charset="0"/>
              </a:rPr>
              <a:t>5.691643885714286</a:t>
            </a:r>
            <a:r>
              <a:rPr lang="en-US" sz="1600" dirty="0">
                <a:solidFill>
                  <a:srgbClr val="FEE9D8"/>
                </a:solidFill>
                <a:effectLst/>
                <a:latin typeface="Calibri" panose="020F0502020204030204" pitchFamily="34" charset="0"/>
                <a:cs typeface="Calibri" panose="020F0502020204030204" pitchFamily="34" charset="0"/>
              </a:rPr>
              <a:t> kg CO2 vs. LCA 5.3 kg CO2</a:t>
            </a:r>
          </a:p>
        </p:txBody>
      </p:sp>
    </p:spTree>
    <p:extLst>
      <p:ext uri="{BB962C8B-B14F-4D97-AF65-F5344CB8AC3E}">
        <p14:creationId xmlns:p14="http://schemas.microsoft.com/office/powerpoint/2010/main" val="897744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177"/>
          <p:cNvSpPr txBox="1">
            <a:spLocks noGrp="1"/>
          </p:cNvSpPr>
          <p:nvPr>
            <p:ph type="sldNum" idx="12"/>
          </p:nvPr>
        </p:nvSpPr>
        <p:spPr>
          <a:prstGeom prst="rect">
            <a:avLst/>
          </a:prstGeom>
          <a:noFill/>
          <a:ln>
            <a:noFill/>
          </a:ln>
        </p:spPr>
        <p:txBody>
          <a:bodyPr spcFirstLastPara="1" wrap="square" lIns="34275" tIns="17150" rIns="34275" bIns="17150" anchor="ctr" anchorCtr="0">
            <a:noAutofit/>
          </a:bodyPr>
          <a:lstStyle/>
          <a:p>
            <a:pPr marL="0" marR="0" lvl="0" indent="0" algn="r" rtl="0">
              <a:lnSpc>
                <a:spcPct val="110000"/>
              </a:lnSpc>
              <a:spcBef>
                <a:spcPts val="0"/>
              </a:spcBef>
              <a:spcAft>
                <a:spcPts val="0"/>
              </a:spcAft>
              <a:buNone/>
            </a:pPr>
            <a:fld id="{00000000-1234-1234-1234-123412341234}" type="slidenum">
              <a:rPr lang="en" sz="1400">
                <a:solidFill>
                  <a:schemeClr val="dk1"/>
                </a:solidFill>
                <a:latin typeface="Arial"/>
                <a:ea typeface="Arial"/>
                <a:cs typeface="Arial"/>
                <a:sym typeface="Arial"/>
              </a:rPr>
              <a:t>13</a:t>
            </a:fld>
            <a:endParaRPr sz="1400">
              <a:solidFill>
                <a:schemeClr val="dk1"/>
              </a:solidFill>
              <a:latin typeface="Arial"/>
              <a:ea typeface="Arial"/>
              <a:cs typeface="Arial"/>
              <a:sym typeface="Arial"/>
            </a:endParaRPr>
          </a:p>
        </p:txBody>
      </p:sp>
      <p:sp>
        <p:nvSpPr>
          <p:cNvPr id="2514" name="Google Shape;2514;p177"/>
          <p:cNvSpPr txBox="1"/>
          <p:nvPr/>
        </p:nvSpPr>
        <p:spPr>
          <a:xfrm>
            <a:off x="446484" y="425456"/>
            <a:ext cx="8251031" cy="578323"/>
          </a:xfrm>
          <a:prstGeom prst="rect">
            <a:avLst/>
          </a:prstGeom>
          <a:noFill/>
          <a:ln>
            <a:noFill/>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None/>
            </a:pPr>
            <a:r>
              <a:rPr lang="en" sz="2700" b="1" dirty="0">
                <a:solidFill>
                  <a:srgbClr val="151619"/>
                </a:solidFill>
              </a:rPr>
              <a:t>Estimating embodied footprint of Dell R740</a:t>
            </a:r>
            <a:endParaRPr sz="500" dirty="0"/>
          </a:p>
        </p:txBody>
      </p:sp>
      <p:sp>
        <p:nvSpPr>
          <p:cNvPr id="3" name="TextBox 2">
            <a:extLst>
              <a:ext uri="{FF2B5EF4-FFF2-40B4-BE49-F238E27FC236}">
                <a16:creationId xmlns:a16="http://schemas.microsoft.com/office/drawing/2014/main" id="{CE057DA3-4038-CBB1-3B43-F74E3414C4CA}"/>
              </a:ext>
            </a:extLst>
          </p:cNvPr>
          <p:cNvSpPr txBox="1"/>
          <p:nvPr/>
        </p:nvSpPr>
        <p:spPr>
          <a:xfrm>
            <a:off x="265535" y="4487211"/>
            <a:ext cx="6059397" cy="461665"/>
          </a:xfrm>
          <a:prstGeom prst="rect">
            <a:avLst/>
          </a:prstGeom>
          <a:noFill/>
        </p:spPr>
        <p:txBody>
          <a:bodyPr wrap="square">
            <a:spAutoFit/>
          </a:bodyPr>
          <a:lstStyle/>
          <a:p>
            <a:r>
              <a:rPr lang="en-US" sz="1200" dirty="0"/>
              <a:t>Full end to end example can be found here: </a:t>
            </a:r>
            <a:r>
              <a:rPr lang="en-US" sz="1200" dirty="0">
                <a:hlinkClick r:id="rId3"/>
              </a:rPr>
              <a:t>https://github.com/S4AI-CornellTech /ACT/blob/main/exps/dellr740/dellr740.py</a:t>
            </a:r>
            <a:r>
              <a:rPr lang="en-US" sz="1200" dirty="0"/>
              <a:t> </a:t>
            </a:r>
          </a:p>
        </p:txBody>
      </p:sp>
      <p:sp>
        <p:nvSpPr>
          <p:cNvPr id="7" name="TextBox 6">
            <a:extLst>
              <a:ext uri="{FF2B5EF4-FFF2-40B4-BE49-F238E27FC236}">
                <a16:creationId xmlns:a16="http://schemas.microsoft.com/office/drawing/2014/main" id="{774900A7-5788-C097-5D04-B96EC6AC4FC4}"/>
              </a:ext>
            </a:extLst>
          </p:cNvPr>
          <p:cNvSpPr txBox="1"/>
          <p:nvPr/>
        </p:nvSpPr>
        <p:spPr>
          <a:xfrm>
            <a:off x="446484" y="987520"/>
            <a:ext cx="4572000" cy="400110"/>
          </a:xfrm>
          <a:prstGeom prst="rect">
            <a:avLst/>
          </a:prstGeom>
          <a:solidFill>
            <a:schemeClr val="accent5">
              <a:lumMod val="20000"/>
              <a:lumOff val="80000"/>
            </a:schemeClr>
          </a:solidFill>
        </p:spPr>
        <p:txBody>
          <a:bodyPr wrap="square">
            <a:spAutoFit/>
          </a:bodyPr>
          <a:lstStyle/>
          <a:p>
            <a:r>
              <a:rPr lang="en-US" sz="1000" i="1" dirty="0"/>
              <a:t>https://</a:t>
            </a:r>
            <a:r>
              <a:rPr lang="en-US" sz="1000" i="1" dirty="0" err="1"/>
              <a:t>corporate.delltechnologies.com</a:t>
            </a:r>
            <a:r>
              <a:rPr lang="en-US" sz="1000" i="1" dirty="0"/>
              <a:t>/content/dam/</a:t>
            </a:r>
            <a:r>
              <a:rPr lang="en-US" sz="1000" i="1" dirty="0" err="1"/>
              <a:t>digitalassets</a:t>
            </a:r>
            <a:r>
              <a:rPr lang="en-US" sz="1000" i="1" dirty="0"/>
              <a:t>/active/</a:t>
            </a:r>
            <a:r>
              <a:rPr lang="en-US" sz="1000" i="1" dirty="0" err="1"/>
              <a:t>en</a:t>
            </a:r>
            <a:r>
              <a:rPr lang="en-US" sz="1000" i="1" dirty="0"/>
              <a:t>/</a:t>
            </a:r>
            <a:r>
              <a:rPr lang="en-US" sz="1000" i="1" dirty="0" err="1"/>
              <a:t>unauth</a:t>
            </a:r>
            <a:r>
              <a:rPr lang="en-US" sz="1000" i="1" dirty="0"/>
              <a:t>/data-sheets/products/servers/lca_poweredge_r740.pdf</a:t>
            </a:r>
          </a:p>
        </p:txBody>
      </p:sp>
      <p:sp>
        <p:nvSpPr>
          <p:cNvPr id="8" name="Rectangle 7">
            <a:extLst>
              <a:ext uri="{FF2B5EF4-FFF2-40B4-BE49-F238E27FC236}">
                <a16:creationId xmlns:a16="http://schemas.microsoft.com/office/drawing/2014/main" id="{3E76E0A3-E623-CA29-1757-BA2F2DE7782B}"/>
              </a:ext>
            </a:extLst>
          </p:cNvPr>
          <p:cNvSpPr/>
          <p:nvPr/>
        </p:nvSpPr>
        <p:spPr>
          <a:xfrm>
            <a:off x="5464905" y="1866364"/>
            <a:ext cx="3375341" cy="107464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2">
                    <a:lumMod val="75000"/>
                  </a:schemeClr>
                </a:solidFill>
                <a:latin typeface="Calibri" panose="020F0502020204030204" pitchFamily="34" charset="0"/>
                <a:cs typeface="Calibri" panose="020F0502020204030204" pitchFamily="34" charset="0"/>
              </a:rPr>
              <a:t># Make sure you are in root directory</a:t>
            </a:r>
          </a:p>
          <a:p>
            <a:r>
              <a:rPr lang="en-US" dirty="0">
                <a:solidFill>
                  <a:srgbClr val="00B050"/>
                </a:solidFill>
                <a:latin typeface="Calibri" panose="020F0502020204030204" pitchFamily="34" charset="0"/>
                <a:cs typeface="Calibri" panose="020F0502020204030204" pitchFamily="34" charset="0"/>
              </a:rPr>
              <a:t>&gt;$ </a:t>
            </a:r>
            <a:r>
              <a:rPr lang="en-US" dirty="0">
                <a:solidFill>
                  <a:schemeClr val="tx2">
                    <a:lumMod val="10000"/>
                  </a:schemeClr>
                </a:solidFill>
                <a:latin typeface="Calibri" panose="020F0502020204030204" pitchFamily="34" charset="0"/>
                <a:cs typeface="Calibri" panose="020F0502020204030204" pitchFamily="34" charset="0"/>
              </a:rPr>
              <a:t>cd ACT </a:t>
            </a:r>
          </a:p>
          <a:p>
            <a:endParaRPr lang="en-US" dirty="0">
              <a:solidFill>
                <a:srgbClr val="00B050"/>
              </a:solidFill>
              <a:latin typeface="Calibri" panose="020F0502020204030204" pitchFamily="34" charset="0"/>
              <a:cs typeface="Calibri" panose="020F0502020204030204" pitchFamily="34" charset="0"/>
            </a:endParaRPr>
          </a:p>
          <a:p>
            <a:r>
              <a:rPr lang="en-US" dirty="0">
                <a:solidFill>
                  <a:srgbClr val="00B050"/>
                </a:solidFill>
                <a:latin typeface="Calibri" panose="020F0502020204030204" pitchFamily="34" charset="0"/>
                <a:cs typeface="Calibri" panose="020F0502020204030204" pitchFamily="34" charset="0"/>
              </a:rPr>
              <a:t>&gt;$</a:t>
            </a:r>
            <a:r>
              <a:rPr lang="en-US" dirty="0">
                <a:solidFill>
                  <a:schemeClr val="tx2">
                    <a:lumMod val="10000"/>
                  </a:schemeClr>
                </a:solidFill>
                <a:latin typeface="Calibri" panose="020F0502020204030204" pitchFamily="34" charset="0"/>
                <a:cs typeface="Calibri" panose="020F0502020204030204" pitchFamily="34" charset="0"/>
              </a:rPr>
              <a:t> python3 tutorial/dellr740_tutorial.py</a:t>
            </a:r>
          </a:p>
          <a:p>
            <a:endParaRPr lang="en-US" dirty="0">
              <a:solidFill>
                <a:schemeClr val="tx2">
                  <a:lumMod val="10000"/>
                </a:schemeClr>
              </a:solidFill>
              <a:latin typeface="Calibri" panose="020F0502020204030204" pitchFamily="34" charset="0"/>
              <a:cs typeface="Calibri" panose="020F0502020204030204" pitchFamily="34" charset="0"/>
            </a:endParaRPr>
          </a:p>
          <a:p>
            <a:endParaRPr lang="en-US" dirty="0">
              <a:solidFill>
                <a:schemeClr val="tx2">
                  <a:lumMod val="10000"/>
                </a:schemeClr>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7D4EE80A-257C-1279-1031-6AC99BBA083A}"/>
              </a:ext>
            </a:extLst>
          </p:cNvPr>
          <p:cNvSpPr/>
          <p:nvPr/>
        </p:nvSpPr>
        <p:spPr>
          <a:xfrm>
            <a:off x="5464905" y="3137424"/>
            <a:ext cx="3375341" cy="1074649"/>
          </a:xfrm>
          <a:prstGeom prst="rect">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F2F2F2"/>
                </a:solidFill>
                <a:effectLst/>
                <a:latin typeface="Calibri" panose="020F0502020204030204" pitchFamily="34" charset="0"/>
                <a:cs typeface="Calibri" panose="020F0502020204030204" pitchFamily="34" charset="0"/>
              </a:rPr>
              <a:t>--------------------------------</a:t>
            </a:r>
          </a:p>
          <a:p>
            <a:r>
              <a:rPr lang="en-US" sz="1200" dirty="0">
                <a:solidFill>
                  <a:srgbClr val="F2F2F2"/>
                </a:solidFill>
                <a:effectLst/>
                <a:latin typeface="Calibri" panose="020F0502020204030204" pitchFamily="34" charset="0"/>
                <a:cs typeface="Calibri" panose="020F0502020204030204" pitchFamily="34" charset="0"/>
              </a:rPr>
              <a:t>ACT SSD main </a:t>
            </a:r>
            <a:r>
              <a:rPr lang="en-US" sz="1200" dirty="0">
                <a:solidFill>
                  <a:srgbClr val="FF0000"/>
                </a:solidFill>
                <a:effectLst/>
                <a:latin typeface="Calibri" panose="020F0502020204030204" pitchFamily="34" charset="0"/>
                <a:cs typeface="Calibri" panose="020F0502020204030204" pitchFamily="34" charset="0"/>
              </a:rPr>
              <a:t>0</a:t>
            </a:r>
            <a:r>
              <a:rPr lang="en-US" sz="1200" dirty="0">
                <a:solidFill>
                  <a:srgbClr val="F2F2F2"/>
                </a:solidFill>
                <a:effectLst/>
                <a:latin typeface="Calibri" panose="020F0502020204030204" pitchFamily="34" charset="0"/>
                <a:cs typeface="Calibri" panose="020F0502020204030204" pitchFamily="34" charset="0"/>
              </a:rPr>
              <a:t> kg CO2 vs. LCA 3373 kg CO2</a:t>
            </a:r>
          </a:p>
          <a:p>
            <a:r>
              <a:rPr lang="en-US" sz="1200" dirty="0">
                <a:solidFill>
                  <a:srgbClr val="F2F2F2"/>
                </a:solidFill>
                <a:effectLst/>
                <a:latin typeface="Calibri" panose="020F0502020204030204" pitchFamily="34" charset="0"/>
                <a:cs typeface="Calibri" panose="020F0502020204030204" pitchFamily="34" charset="0"/>
              </a:rPr>
              <a:t>ACT SSD secondary </a:t>
            </a:r>
            <a:r>
              <a:rPr lang="en-US" sz="1200" dirty="0">
                <a:solidFill>
                  <a:srgbClr val="FF0000"/>
                </a:solidFill>
                <a:effectLst/>
                <a:latin typeface="Calibri" panose="020F0502020204030204" pitchFamily="34" charset="0"/>
                <a:cs typeface="Calibri" panose="020F0502020204030204" pitchFamily="34" charset="0"/>
              </a:rPr>
              <a:t>0</a:t>
            </a:r>
            <a:r>
              <a:rPr lang="en-US" sz="1200" dirty="0">
                <a:solidFill>
                  <a:srgbClr val="F2F2F2"/>
                </a:solidFill>
                <a:effectLst/>
                <a:latin typeface="Calibri" panose="020F0502020204030204" pitchFamily="34" charset="0"/>
                <a:cs typeface="Calibri" panose="020F0502020204030204" pitchFamily="34" charset="0"/>
              </a:rPr>
              <a:t> kg CO2 vs. LCA 64.1 kg CO2</a:t>
            </a:r>
          </a:p>
          <a:p>
            <a:r>
              <a:rPr lang="en-US" sz="1200" dirty="0">
                <a:solidFill>
                  <a:srgbClr val="F2F2F2"/>
                </a:solidFill>
                <a:effectLst/>
                <a:latin typeface="Calibri" panose="020F0502020204030204" pitchFamily="34" charset="0"/>
                <a:cs typeface="Calibri" panose="020F0502020204030204" pitchFamily="34" charset="0"/>
              </a:rPr>
              <a:t>ACT DRAM </a:t>
            </a:r>
            <a:r>
              <a:rPr lang="en-US" sz="1200" dirty="0">
                <a:solidFill>
                  <a:srgbClr val="FF0000"/>
                </a:solidFill>
                <a:effectLst/>
                <a:latin typeface="Calibri" panose="020F0502020204030204" pitchFamily="34" charset="0"/>
                <a:cs typeface="Calibri" panose="020F0502020204030204" pitchFamily="34" charset="0"/>
              </a:rPr>
              <a:t>0</a:t>
            </a:r>
            <a:r>
              <a:rPr lang="en-US" sz="1200" dirty="0">
                <a:solidFill>
                  <a:srgbClr val="F2F2F2"/>
                </a:solidFill>
                <a:effectLst/>
                <a:latin typeface="Calibri" panose="020F0502020204030204" pitchFamily="34" charset="0"/>
                <a:cs typeface="Calibri" panose="020F0502020204030204" pitchFamily="34" charset="0"/>
              </a:rPr>
              <a:t> kg CO2 vs. LCA 533 kg CO2</a:t>
            </a:r>
          </a:p>
          <a:p>
            <a:r>
              <a:rPr lang="en-US" sz="1200" dirty="0">
                <a:solidFill>
                  <a:srgbClr val="F2F2F2"/>
                </a:solidFill>
                <a:effectLst/>
                <a:latin typeface="Calibri" panose="020F0502020204030204" pitchFamily="34" charset="0"/>
                <a:cs typeface="Calibri" panose="020F0502020204030204" pitchFamily="34" charset="0"/>
              </a:rPr>
              <a:t>ACT CPU </a:t>
            </a:r>
            <a:r>
              <a:rPr lang="en-US" sz="1200" dirty="0">
                <a:solidFill>
                  <a:srgbClr val="FF0000"/>
                </a:solidFill>
                <a:effectLst/>
                <a:latin typeface="Calibri" panose="020F0502020204030204" pitchFamily="34" charset="0"/>
                <a:cs typeface="Calibri" panose="020F0502020204030204" pitchFamily="34" charset="0"/>
              </a:rPr>
              <a:t>0</a:t>
            </a:r>
            <a:r>
              <a:rPr lang="en-US" sz="1200" dirty="0">
                <a:solidFill>
                  <a:srgbClr val="F2F2F2"/>
                </a:solidFill>
                <a:effectLst/>
                <a:latin typeface="Calibri" panose="020F0502020204030204" pitchFamily="34" charset="0"/>
                <a:cs typeface="Calibri" panose="020F0502020204030204" pitchFamily="34" charset="0"/>
              </a:rPr>
              <a:t> kg CO2 vs. LCA 47 kg CO2</a:t>
            </a:r>
          </a:p>
        </p:txBody>
      </p:sp>
      <p:pic>
        <p:nvPicPr>
          <p:cNvPr id="2" name="Google Shape;2524;p178" descr="PowerEdge R740 Rack Server">
            <a:extLst>
              <a:ext uri="{FF2B5EF4-FFF2-40B4-BE49-F238E27FC236}">
                <a16:creationId xmlns:a16="http://schemas.microsoft.com/office/drawing/2014/main" id="{9780D1E4-1790-D8D0-B712-3D06767070CA}"/>
              </a:ext>
            </a:extLst>
          </p:cNvPr>
          <p:cNvPicPr preferRelativeResize="0"/>
          <p:nvPr/>
        </p:nvPicPr>
        <p:blipFill rotWithShape="1">
          <a:blip r:embed="rId4">
            <a:alphaModFix/>
          </a:blip>
          <a:srcRect l="9568" r="8679"/>
          <a:stretch/>
        </p:blipFill>
        <p:spPr>
          <a:xfrm>
            <a:off x="387885" y="2403688"/>
            <a:ext cx="1869542" cy="964885"/>
          </a:xfrm>
          <a:prstGeom prst="rect">
            <a:avLst/>
          </a:prstGeom>
          <a:noFill/>
          <a:ln>
            <a:noFill/>
          </a:ln>
        </p:spPr>
      </p:pic>
      <p:pic>
        <p:nvPicPr>
          <p:cNvPr id="6" name="Picture 5" descr="Graphical user interface, text, application&#10;&#10;Description automatically generated">
            <a:extLst>
              <a:ext uri="{FF2B5EF4-FFF2-40B4-BE49-F238E27FC236}">
                <a16:creationId xmlns:a16="http://schemas.microsoft.com/office/drawing/2014/main" id="{19649026-F28C-ADB9-C882-80A9A5AE7356}"/>
              </a:ext>
            </a:extLst>
          </p:cNvPr>
          <p:cNvPicPr>
            <a:picLocks noChangeAspect="1"/>
          </p:cNvPicPr>
          <p:nvPr/>
        </p:nvPicPr>
        <p:blipFill>
          <a:blip r:embed="rId5"/>
          <a:stretch>
            <a:fillRect/>
          </a:stretch>
        </p:blipFill>
        <p:spPr>
          <a:xfrm>
            <a:off x="2239092" y="1439835"/>
            <a:ext cx="2920224" cy="3002355"/>
          </a:xfrm>
          <a:prstGeom prst="rect">
            <a:avLst/>
          </a:prstGeom>
        </p:spPr>
      </p:pic>
    </p:spTree>
    <p:extLst>
      <p:ext uri="{BB962C8B-B14F-4D97-AF65-F5344CB8AC3E}">
        <p14:creationId xmlns:p14="http://schemas.microsoft.com/office/powerpoint/2010/main" val="2893525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2"/>
          <p:cNvSpPr txBox="1">
            <a:spLocks noGrp="1"/>
          </p:cNvSpPr>
          <p:nvPr>
            <p:ph type="title"/>
          </p:nvPr>
        </p:nvSpPr>
        <p:spPr>
          <a:xfrm>
            <a:off x="377617" y="453138"/>
            <a:ext cx="7886700" cy="405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ct val="100000"/>
              <a:buFont typeface="Calibri"/>
              <a:buNone/>
            </a:pPr>
            <a:r>
              <a:rPr lang="en" sz="2800" b="1" dirty="0">
                <a:latin typeface="FreightSansLFPro" panose="02000506030000020004" pitchFamily="2" charset="77"/>
              </a:rPr>
              <a:t>ACT Tutorial: Today</a:t>
            </a:r>
            <a:endParaRPr sz="2800" b="1" dirty="0">
              <a:latin typeface="FreightSansLFPro" panose="02000506030000020004" pitchFamily="2" charset="77"/>
            </a:endParaRPr>
          </a:p>
        </p:txBody>
      </p:sp>
      <p:sp>
        <p:nvSpPr>
          <p:cNvPr id="532" name="Google Shape;532;p62"/>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14</a:t>
            </a:fld>
            <a:endParaRPr/>
          </a:p>
        </p:txBody>
      </p:sp>
      <p:graphicFrame>
        <p:nvGraphicFramePr>
          <p:cNvPr id="2" name="Table 2">
            <a:extLst>
              <a:ext uri="{FF2B5EF4-FFF2-40B4-BE49-F238E27FC236}">
                <a16:creationId xmlns:a16="http://schemas.microsoft.com/office/drawing/2014/main" id="{E6A038F1-80A4-FAC0-86A1-9DC73801F081}"/>
              </a:ext>
            </a:extLst>
          </p:cNvPr>
          <p:cNvGraphicFramePr>
            <a:graphicFrameLocks noGrp="1"/>
          </p:cNvGraphicFramePr>
          <p:nvPr/>
        </p:nvGraphicFramePr>
        <p:xfrm>
          <a:off x="1153545" y="1058863"/>
          <a:ext cx="6836910" cy="3708400"/>
        </p:xfrm>
        <a:graphic>
          <a:graphicData uri="http://schemas.openxmlformats.org/drawingml/2006/table">
            <a:tbl>
              <a:tblPr firstRow="1" bandRow="1">
                <a:tableStyleId>{1F05A130-88FA-4175-99D6-BCDCC10749E6}</a:tableStyleId>
              </a:tblPr>
              <a:tblGrid>
                <a:gridCol w="1303655">
                  <a:extLst>
                    <a:ext uri="{9D8B030D-6E8A-4147-A177-3AD203B41FA5}">
                      <a16:colId xmlns:a16="http://schemas.microsoft.com/office/drawing/2014/main" val="1784865241"/>
                    </a:ext>
                  </a:extLst>
                </a:gridCol>
                <a:gridCol w="5533255">
                  <a:extLst>
                    <a:ext uri="{9D8B030D-6E8A-4147-A177-3AD203B41FA5}">
                      <a16:colId xmlns:a16="http://schemas.microsoft.com/office/drawing/2014/main" val="4209882677"/>
                    </a:ext>
                  </a:extLst>
                </a:gridCol>
              </a:tblGrid>
              <a:tr h="370840">
                <a:tc>
                  <a:txBody>
                    <a:bodyPr/>
                    <a:lstStyle/>
                    <a:p>
                      <a:r>
                        <a:rPr lang="en-US" dirty="0">
                          <a:latin typeface="Calibri" panose="020F0502020204030204" pitchFamily="34" charset="0"/>
                          <a:cs typeface="Calibri" panose="020F0502020204030204" pitchFamily="34" charset="0"/>
                        </a:rPr>
                        <a:t>Time</a:t>
                      </a:r>
                    </a:p>
                  </a:txBody>
                  <a:tcPr>
                    <a:solidFill>
                      <a:schemeClr val="tx2">
                        <a:lumMod val="10000"/>
                      </a:schemeClr>
                    </a:solidFill>
                  </a:tcPr>
                </a:tc>
                <a:tc>
                  <a:txBody>
                    <a:bodyPr/>
                    <a:lstStyle/>
                    <a:p>
                      <a:r>
                        <a:rPr lang="en-US" dirty="0">
                          <a:latin typeface="Calibri" panose="020F0502020204030204" pitchFamily="34" charset="0"/>
                          <a:cs typeface="Calibri" panose="020F0502020204030204" pitchFamily="34" charset="0"/>
                        </a:rPr>
                        <a:t>Topic</a:t>
                      </a:r>
                    </a:p>
                  </a:txBody>
                  <a:tcPr>
                    <a:solidFill>
                      <a:schemeClr val="tx2">
                        <a:lumMod val="10000"/>
                      </a:schemeClr>
                    </a:solidFill>
                  </a:tcPr>
                </a:tc>
                <a:extLst>
                  <a:ext uri="{0D108BD9-81ED-4DB2-BD59-A6C34878D82A}">
                    <a16:rowId xmlns:a16="http://schemas.microsoft.com/office/drawing/2014/main" val="47249944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1">
                              <a:lumMod val="95000"/>
                              <a:lumOff val="5000"/>
                            </a:schemeClr>
                          </a:solidFill>
                          <a:latin typeface="Calibri" panose="020F0502020204030204" pitchFamily="34" charset="0"/>
                          <a:cs typeface="Calibri" panose="020F0502020204030204" pitchFamily="34" charset="0"/>
                        </a:rPr>
                        <a:t>1:00 – 1:15pm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solidFill>
                            <a:schemeClr val="tx1">
                              <a:lumMod val="95000"/>
                              <a:lumOff val="5000"/>
                            </a:schemeClr>
                          </a:solidFill>
                          <a:latin typeface="Calibri" panose="020F0502020204030204" pitchFamily="34" charset="0"/>
                          <a:ea typeface="Calibri"/>
                          <a:cs typeface="Calibri" panose="020F0502020204030204" pitchFamily="34" charset="0"/>
                          <a:sym typeface="Calibri"/>
                        </a:rPr>
                        <a:t>Introductory remarks</a:t>
                      </a:r>
                    </a:p>
                  </a:txBody>
                  <a:tcPr/>
                </a:tc>
                <a:extLst>
                  <a:ext uri="{0D108BD9-81ED-4DB2-BD59-A6C34878D82A}">
                    <a16:rowId xmlns:a16="http://schemas.microsoft.com/office/drawing/2014/main" val="352251739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1">
                              <a:lumMod val="95000"/>
                              <a:lumOff val="5000"/>
                            </a:schemeClr>
                          </a:solidFill>
                          <a:latin typeface="Calibri" panose="020F0502020204030204" pitchFamily="34" charset="0"/>
                          <a:cs typeface="Calibri" panose="020F0502020204030204" pitchFamily="34" charset="0"/>
                        </a:rPr>
                        <a:t>1:15 – 1:30pm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solidFill>
                            <a:schemeClr val="tx1">
                              <a:lumMod val="95000"/>
                              <a:lumOff val="5000"/>
                            </a:schemeClr>
                          </a:solidFill>
                          <a:latin typeface="Calibri" panose="020F0502020204030204" pitchFamily="34" charset="0"/>
                          <a:cs typeface="Calibri" panose="020F0502020204030204" pitchFamily="34" charset="0"/>
                          <a:sym typeface="Calibri"/>
                        </a:rPr>
                        <a:t>Sustainable Computing: Motivation and Challenges</a:t>
                      </a:r>
                      <a:endParaRPr lang="en-US" sz="1400" b="0" dirty="0">
                        <a:solidFill>
                          <a:schemeClr val="tx1">
                            <a:lumMod val="95000"/>
                            <a:lumOff val="5000"/>
                          </a:schemeClr>
                        </a:solidFill>
                        <a:latin typeface="Calibri" panose="020F0502020204030204" pitchFamily="34" charset="0"/>
                        <a:ea typeface="Calibri"/>
                        <a:cs typeface="Calibri" panose="020F0502020204030204" pitchFamily="34" charset="0"/>
                        <a:sym typeface="Calibri"/>
                      </a:endParaRPr>
                    </a:p>
                  </a:txBody>
                  <a:tcPr/>
                </a:tc>
                <a:extLst>
                  <a:ext uri="{0D108BD9-81ED-4DB2-BD59-A6C34878D82A}">
                    <a16:rowId xmlns:a16="http://schemas.microsoft.com/office/drawing/2014/main" val="3147388736"/>
                  </a:ext>
                </a:extLst>
              </a:tr>
              <a:tr h="370840">
                <a:tc>
                  <a:txBody>
                    <a:bodyPr/>
                    <a:lstStyle/>
                    <a:p>
                      <a:r>
                        <a:rPr lang="en-US" b="0" dirty="0">
                          <a:solidFill>
                            <a:schemeClr val="tx1">
                              <a:lumMod val="95000"/>
                              <a:lumOff val="5000"/>
                            </a:schemeClr>
                          </a:solidFill>
                          <a:latin typeface="Calibri" panose="020F0502020204030204" pitchFamily="34" charset="0"/>
                          <a:cs typeface="Calibri" panose="020F0502020204030204" pitchFamily="34" charset="0"/>
                        </a:rPr>
                        <a:t>1:30 – 2:15pm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solidFill>
                            <a:schemeClr val="tx1">
                              <a:lumMod val="95000"/>
                              <a:lumOff val="5000"/>
                            </a:schemeClr>
                          </a:solidFill>
                          <a:latin typeface="Calibri" panose="020F0502020204030204" pitchFamily="34" charset="0"/>
                          <a:cs typeface="Calibri" panose="020F0502020204030204" pitchFamily="34" charset="0"/>
                          <a:sym typeface="Calibri"/>
                        </a:rPr>
                        <a:t>Overview of ACT: An Architectural Carbon Modeling Tool</a:t>
                      </a:r>
                    </a:p>
                  </a:txBody>
                  <a:tcPr/>
                </a:tc>
                <a:extLst>
                  <a:ext uri="{0D108BD9-81ED-4DB2-BD59-A6C34878D82A}">
                    <a16:rowId xmlns:a16="http://schemas.microsoft.com/office/drawing/2014/main" val="3248267508"/>
                  </a:ext>
                </a:extLst>
              </a:tr>
              <a:tr h="370840">
                <a:tc>
                  <a:txBody>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2:15 – 2:45pm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solidFill>
                            <a:schemeClr val="tx1">
                              <a:lumMod val="95000"/>
                              <a:lumOff val="5000"/>
                            </a:schemeClr>
                          </a:solidFill>
                          <a:latin typeface="Calibri" panose="020F0502020204030204" pitchFamily="34" charset="0"/>
                          <a:cs typeface="Calibri" panose="020F0502020204030204" pitchFamily="34" charset="0"/>
                          <a:sym typeface="Calibri"/>
                        </a:rPr>
                        <a:t>Hands-on ACT demo</a:t>
                      </a:r>
                      <a:endParaRPr lang="en-US" sz="1400" b="0" dirty="0">
                        <a:solidFill>
                          <a:schemeClr val="tx1">
                            <a:lumMod val="95000"/>
                            <a:lumOff val="5000"/>
                          </a:schemeClr>
                        </a:solidFill>
                        <a:latin typeface="Calibri" panose="020F0502020204030204" pitchFamily="34" charset="0"/>
                        <a:ea typeface="Calibri"/>
                        <a:cs typeface="Calibri" panose="020F0502020204030204" pitchFamily="34" charset="0"/>
                        <a:sym typeface="Calibri"/>
                      </a:endParaRPr>
                    </a:p>
                  </a:txBody>
                  <a:tcPr/>
                </a:tc>
                <a:extLst>
                  <a:ext uri="{0D108BD9-81ED-4DB2-BD59-A6C34878D82A}">
                    <a16:rowId xmlns:a16="http://schemas.microsoft.com/office/drawing/2014/main" val="2836607404"/>
                  </a:ext>
                </a:extLst>
              </a:tr>
              <a:tr h="370840">
                <a:tc>
                  <a:txBody>
                    <a:bodyPr/>
                    <a:lstStyle/>
                    <a:p>
                      <a:r>
                        <a:rPr lang="en-US" b="1" dirty="0">
                          <a:solidFill>
                            <a:schemeClr val="tx1">
                              <a:lumMod val="95000"/>
                              <a:lumOff val="5000"/>
                            </a:schemeClr>
                          </a:solidFill>
                          <a:latin typeface="Calibri" panose="020F0502020204030204" pitchFamily="34" charset="0"/>
                          <a:cs typeface="Calibri" panose="020F0502020204030204" pitchFamily="34" charset="0"/>
                        </a:rPr>
                        <a:t>2:45 – 3:00pm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tx1">
                              <a:lumMod val="95000"/>
                              <a:lumOff val="5000"/>
                            </a:schemeClr>
                          </a:solidFill>
                          <a:latin typeface="Calibri" panose="020F0502020204030204" pitchFamily="34" charset="0"/>
                          <a:cs typeface="Calibri" panose="020F0502020204030204" pitchFamily="34" charset="0"/>
                          <a:sym typeface="Calibri"/>
                        </a:rPr>
                        <a:t>Extending ACT</a:t>
                      </a:r>
                      <a:endParaRPr lang="en-US" sz="1400" b="1" dirty="0">
                        <a:solidFill>
                          <a:schemeClr val="tx1">
                            <a:lumMod val="95000"/>
                            <a:lumOff val="5000"/>
                          </a:schemeClr>
                        </a:solidFill>
                        <a:latin typeface="Calibri" panose="020F0502020204030204" pitchFamily="34" charset="0"/>
                        <a:ea typeface="Calibri"/>
                        <a:cs typeface="Calibri" panose="020F0502020204030204" pitchFamily="34" charset="0"/>
                        <a:sym typeface="Calibri"/>
                      </a:endParaRPr>
                    </a:p>
                  </a:txBody>
                  <a:tcPr/>
                </a:tc>
                <a:extLst>
                  <a:ext uri="{0D108BD9-81ED-4DB2-BD59-A6C34878D82A}">
                    <a16:rowId xmlns:a16="http://schemas.microsoft.com/office/drawing/2014/main" val="565400568"/>
                  </a:ext>
                </a:extLst>
              </a:tr>
              <a:tr h="370840">
                <a:tc>
                  <a:txBody>
                    <a:bodyPr/>
                    <a:lstStyle/>
                    <a:p>
                      <a:r>
                        <a:rPr lang="en-US" b="0" dirty="0">
                          <a:solidFill>
                            <a:schemeClr val="tx1">
                              <a:lumMod val="95000"/>
                              <a:lumOff val="5000"/>
                            </a:schemeClr>
                          </a:solidFill>
                          <a:latin typeface="Calibri" panose="020F0502020204030204" pitchFamily="34" charset="0"/>
                          <a:cs typeface="Calibri" panose="020F0502020204030204" pitchFamily="34" charset="0"/>
                        </a:rPr>
                        <a:t>3:00 – 3:30pm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1" dirty="0">
                          <a:solidFill>
                            <a:schemeClr val="tx1">
                              <a:lumMod val="95000"/>
                              <a:lumOff val="5000"/>
                            </a:schemeClr>
                          </a:solidFill>
                          <a:latin typeface="Calibri" panose="020F0502020204030204" pitchFamily="34" charset="0"/>
                          <a:ea typeface="Calibri"/>
                          <a:cs typeface="Calibri" panose="020F0502020204030204" pitchFamily="34" charset="0"/>
                          <a:sym typeface="Calibri"/>
                        </a:rPr>
                        <a:t>Break</a:t>
                      </a:r>
                    </a:p>
                  </a:txBody>
                  <a:tcPr/>
                </a:tc>
                <a:extLst>
                  <a:ext uri="{0D108BD9-81ED-4DB2-BD59-A6C34878D82A}">
                    <a16:rowId xmlns:a16="http://schemas.microsoft.com/office/drawing/2014/main" val="272164634"/>
                  </a:ext>
                </a:extLst>
              </a:tr>
              <a:tr h="370840">
                <a:tc>
                  <a:txBody>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3:30 – 4:30pm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dirty="0">
                          <a:solidFill>
                            <a:schemeClr val="tx1"/>
                          </a:solidFill>
                          <a:latin typeface="Calibri" panose="020F0502020204030204" pitchFamily="34" charset="0"/>
                          <a:ea typeface="Calibri"/>
                          <a:cs typeface="Calibri" panose="020F0502020204030204" pitchFamily="34" charset="0"/>
                          <a:sym typeface="Calibri"/>
                        </a:rPr>
                        <a:t>Invited Talks: Tools for Carbon Accounting</a:t>
                      </a:r>
                    </a:p>
                  </a:txBody>
                  <a:tcPr/>
                </a:tc>
                <a:extLst>
                  <a:ext uri="{0D108BD9-81ED-4DB2-BD59-A6C34878D82A}">
                    <a16:rowId xmlns:a16="http://schemas.microsoft.com/office/drawing/2014/main" val="3420899566"/>
                  </a:ext>
                </a:extLst>
              </a:tr>
              <a:tr h="370840">
                <a:tc>
                  <a:txBody>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4:30 – 5:00pm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1">
                              <a:lumMod val="95000"/>
                              <a:lumOff val="5000"/>
                            </a:schemeClr>
                          </a:solidFill>
                          <a:latin typeface="Calibri" panose="020F0502020204030204" pitchFamily="34" charset="0"/>
                          <a:ea typeface="Calibri"/>
                          <a:cs typeface="Calibri" panose="020F0502020204030204" pitchFamily="34" charset="0"/>
                          <a:sym typeface="Calibri"/>
                        </a:rPr>
                        <a:t>Discussion</a:t>
                      </a:r>
                    </a:p>
                  </a:txBody>
                  <a:tcPr/>
                </a:tc>
                <a:extLst>
                  <a:ext uri="{0D108BD9-81ED-4DB2-BD59-A6C34878D82A}">
                    <a16:rowId xmlns:a16="http://schemas.microsoft.com/office/drawing/2014/main" val="674967632"/>
                  </a:ext>
                </a:extLst>
              </a:tr>
              <a:tr h="370840">
                <a:tc>
                  <a:txBody>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5:00 – 5:05pm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1">
                              <a:lumMod val="95000"/>
                              <a:lumOff val="5000"/>
                            </a:schemeClr>
                          </a:solidFill>
                          <a:latin typeface="Calibri" panose="020F0502020204030204" pitchFamily="34" charset="0"/>
                          <a:ea typeface="Calibri"/>
                          <a:cs typeface="Calibri" panose="020F0502020204030204" pitchFamily="34" charset="0"/>
                          <a:sym typeface="Calibri"/>
                        </a:rPr>
                        <a:t>Closing Remarks</a:t>
                      </a:r>
                    </a:p>
                  </a:txBody>
                  <a:tcPr/>
                </a:tc>
                <a:extLst>
                  <a:ext uri="{0D108BD9-81ED-4DB2-BD59-A6C34878D82A}">
                    <a16:rowId xmlns:a16="http://schemas.microsoft.com/office/drawing/2014/main" val="2679711834"/>
                  </a:ext>
                </a:extLst>
              </a:tr>
            </a:tbl>
          </a:graphicData>
        </a:graphic>
      </p:graphicFrame>
      <p:sp>
        <p:nvSpPr>
          <p:cNvPr id="3" name="Right Arrow 2">
            <a:extLst>
              <a:ext uri="{FF2B5EF4-FFF2-40B4-BE49-F238E27FC236}">
                <a16:creationId xmlns:a16="http://schemas.microsoft.com/office/drawing/2014/main" id="{A832CECD-9C4F-B462-AC8B-2C926ED78264}"/>
              </a:ext>
            </a:extLst>
          </p:cNvPr>
          <p:cNvSpPr/>
          <p:nvPr/>
        </p:nvSpPr>
        <p:spPr>
          <a:xfrm>
            <a:off x="560497" y="2913063"/>
            <a:ext cx="504978" cy="378184"/>
          </a:xfrm>
          <a:prstGeom prst="rightArrow">
            <a:avLst/>
          </a:prstGeom>
          <a:solidFill>
            <a:srgbClr val="FEE9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914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177"/>
          <p:cNvSpPr txBox="1">
            <a:spLocks noGrp="1"/>
          </p:cNvSpPr>
          <p:nvPr>
            <p:ph type="sldNum" idx="12"/>
          </p:nvPr>
        </p:nvSpPr>
        <p:spPr>
          <a:prstGeom prst="rect">
            <a:avLst/>
          </a:prstGeom>
          <a:noFill/>
          <a:ln>
            <a:noFill/>
          </a:ln>
        </p:spPr>
        <p:txBody>
          <a:bodyPr spcFirstLastPara="1" wrap="square" lIns="34275" tIns="17150" rIns="34275" bIns="17150" anchor="ctr" anchorCtr="0">
            <a:noAutofit/>
          </a:bodyPr>
          <a:lstStyle/>
          <a:p>
            <a:pPr marL="0" marR="0" lvl="0" indent="0" algn="r" rtl="0">
              <a:lnSpc>
                <a:spcPct val="110000"/>
              </a:lnSpc>
              <a:spcBef>
                <a:spcPts val="0"/>
              </a:spcBef>
              <a:spcAft>
                <a:spcPts val="0"/>
              </a:spcAft>
              <a:buNone/>
            </a:pPr>
            <a:fld id="{00000000-1234-1234-1234-123412341234}" type="slidenum">
              <a:rPr lang="en" sz="1400">
                <a:solidFill>
                  <a:schemeClr val="dk1"/>
                </a:solidFill>
                <a:latin typeface="Arial"/>
                <a:ea typeface="Arial"/>
                <a:cs typeface="Arial"/>
                <a:sym typeface="Arial"/>
              </a:rPr>
              <a:t>15</a:t>
            </a:fld>
            <a:endParaRPr sz="1400">
              <a:solidFill>
                <a:schemeClr val="dk1"/>
              </a:solidFill>
              <a:latin typeface="Arial"/>
              <a:ea typeface="Arial"/>
              <a:cs typeface="Arial"/>
              <a:sym typeface="Arial"/>
            </a:endParaRPr>
          </a:p>
        </p:txBody>
      </p:sp>
      <p:sp>
        <p:nvSpPr>
          <p:cNvPr id="2514" name="Google Shape;2514;p177"/>
          <p:cNvSpPr txBox="1"/>
          <p:nvPr/>
        </p:nvSpPr>
        <p:spPr>
          <a:xfrm>
            <a:off x="446484" y="425456"/>
            <a:ext cx="8251031" cy="578323"/>
          </a:xfrm>
          <a:prstGeom prst="rect">
            <a:avLst/>
          </a:prstGeom>
          <a:noFill/>
          <a:ln>
            <a:noFill/>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None/>
            </a:pPr>
            <a:r>
              <a:rPr lang="en" sz="2700" b="1" dirty="0">
                <a:solidFill>
                  <a:srgbClr val="151619"/>
                </a:solidFill>
              </a:rPr>
              <a:t>Estimating embodied footprint of GPUs</a:t>
            </a:r>
            <a:endParaRPr sz="500" dirty="0"/>
          </a:p>
        </p:txBody>
      </p:sp>
      <p:sp>
        <p:nvSpPr>
          <p:cNvPr id="8" name="Rectangle 7">
            <a:extLst>
              <a:ext uri="{FF2B5EF4-FFF2-40B4-BE49-F238E27FC236}">
                <a16:creationId xmlns:a16="http://schemas.microsoft.com/office/drawing/2014/main" id="{3E76E0A3-E623-CA29-1757-BA2F2DE7782B}"/>
              </a:ext>
            </a:extLst>
          </p:cNvPr>
          <p:cNvSpPr/>
          <p:nvPr/>
        </p:nvSpPr>
        <p:spPr>
          <a:xfrm>
            <a:off x="5441051" y="1003779"/>
            <a:ext cx="3375341" cy="107464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2">
                    <a:lumMod val="75000"/>
                  </a:schemeClr>
                </a:solidFill>
                <a:latin typeface="Calibri" panose="020F0502020204030204" pitchFamily="34" charset="0"/>
                <a:cs typeface="Calibri" panose="020F0502020204030204" pitchFamily="34" charset="0"/>
              </a:rPr>
              <a:t># Make sure you are in root directory</a:t>
            </a:r>
          </a:p>
          <a:p>
            <a:r>
              <a:rPr lang="en-US" dirty="0">
                <a:solidFill>
                  <a:srgbClr val="00B050"/>
                </a:solidFill>
                <a:latin typeface="Calibri" panose="020F0502020204030204" pitchFamily="34" charset="0"/>
                <a:cs typeface="Calibri" panose="020F0502020204030204" pitchFamily="34" charset="0"/>
              </a:rPr>
              <a:t>&gt;$ </a:t>
            </a:r>
            <a:r>
              <a:rPr lang="en-US" dirty="0">
                <a:solidFill>
                  <a:schemeClr val="tx2">
                    <a:lumMod val="10000"/>
                  </a:schemeClr>
                </a:solidFill>
                <a:latin typeface="Calibri" panose="020F0502020204030204" pitchFamily="34" charset="0"/>
                <a:cs typeface="Calibri" panose="020F0502020204030204" pitchFamily="34" charset="0"/>
              </a:rPr>
              <a:t>cd ACT </a:t>
            </a:r>
          </a:p>
          <a:p>
            <a:endParaRPr lang="en-US" dirty="0">
              <a:solidFill>
                <a:srgbClr val="00B050"/>
              </a:solidFill>
              <a:latin typeface="Calibri" panose="020F0502020204030204" pitchFamily="34" charset="0"/>
              <a:cs typeface="Calibri" panose="020F0502020204030204" pitchFamily="34" charset="0"/>
            </a:endParaRPr>
          </a:p>
          <a:p>
            <a:r>
              <a:rPr lang="en-US" dirty="0">
                <a:solidFill>
                  <a:srgbClr val="00B050"/>
                </a:solidFill>
                <a:latin typeface="Calibri" panose="020F0502020204030204" pitchFamily="34" charset="0"/>
                <a:cs typeface="Calibri" panose="020F0502020204030204" pitchFamily="34" charset="0"/>
              </a:rPr>
              <a:t>&gt;$</a:t>
            </a:r>
            <a:r>
              <a:rPr lang="en-US" dirty="0">
                <a:solidFill>
                  <a:schemeClr val="tx2">
                    <a:lumMod val="10000"/>
                  </a:schemeClr>
                </a:solidFill>
                <a:latin typeface="Calibri" panose="020F0502020204030204" pitchFamily="34" charset="0"/>
                <a:cs typeface="Calibri" panose="020F0502020204030204" pitchFamily="34" charset="0"/>
              </a:rPr>
              <a:t> python3 tutorial/a6000_tutorial.py</a:t>
            </a:r>
          </a:p>
          <a:p>
            <a:endParaRPr lang="en-US" dirty="0">
              <a:solidFill>
                <a:schemeClr val="tx2">
                  <a:lumMod val="10000"/>
                </a:schemeClr>
              </a:solidFill>
              <a:latin typeface="Calibri" panose="020F0502020204030204" pitchFamily="34" charset="0"/>
              <a:cs typeface="Calibri" panose="020F0502020204030204" pitchFamily="34" charset="0"/>
            </a:endParaRPr>
          </a:p>
          <a:p>
            <a:endParaRPr lang="en-US" dirty="0">
              <a:solidFill>
                <a:schemeClr val="tx2">
                  <a:lumMod val="10000"/>
                </a:schemeClr>
              </a:solidFill>
              <a:latin typeface="Calibri" panose="020F0502020204030204" pitchFamily="34" charset="0"/>
              <a:cs typeface="Calibri" panose="020F0502020204030204" pitchFamily="34" charset="0"/>
            </a:endParaRPr>
          </a:p>
        </p:txBody>
      </p:sp>
      <p:pic>
        <p:nvPicPr>
          <p:cNvPr id="1026" name="Picture 2" descr="NVIDIA RTX 6000 Ada Generation | Professional GPUs | pny.com">
            <a:extLst>
              <a:ext uri="{FF2B5EF4-FFF2-40B4-BE49-F238E27FC236}">
                <a16:creationId xmlns:a16="http://schemas.microsoft.com/office/drawing/2014/main" id="{EC0B0107-4ED1-FD02-9004-3BDFF88154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33" y="1187575"/>
            <a:ext cx="3573614" cy="35736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DF3766-1DB7-C286-E17F-D68A3CB5498D}"/>
              </a:ext>
            </a:extLst>
          </p:cNvPr>
          <p:cNvSpPr txBox="1"/>
          <p:nvPr/>
        </p:nvSpPr>
        <p:spPr>
          <a:xfrm>
            <a:off x="446484" y="888961"/>
            <a:ext cx="4994567" cy="584775"/>
          </a:xfrm>
          <a:prstGeom prst="rect">
            <a:avLst/>
          </a:prstGeom>
          <a:noFill/>
        </p:spPr>
        <p:txBody>
          <a:bodyPr wrap="square" rtlCol="0">
            <a:spAutoFit/>
          </a:bodyPr>
          <a:lstStyle/>
          <a:p>
            <a:r>
              <a:rPr lang="en-US" sz="1600" dirty="0"/>
              <a:t>What if we do not have access to a component-level breakdown of the device?</a:t>
            </a:r>
          </a:p>
        </p:txBody>
      </p:sp>
      <p:sp>
        <p:nvSpPr>
          <p:cNvPr id="5" name="Rectangle 4">
            <a:extLst>
              <a:ext uri="{FF2B5EF4-FFF2-40B4-BE49-F238E27FC236}">
                <a16:creationId xmlns:a16="http://schemas.microsoft.com/office/drawing/2014/main" id="{38555D2D-FD81-D418-E64A-2A8E2769AF02}"/>
              </a:ext>
            </a:extLst>
          </p:cNvPr>
          <p:cNvSpPr/>
          <p:nvPr/>
        </p:nvSpPr>
        <p:spPr>
          <a:xfrm>
            <a:off x="3178918" y="3188163"/>
            <a:ext cx="5518597" cy="1189466"/>
          </a:xfrm>
          <a:prstGeom prst="rect">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b="0" dirty="0">
                <a:solidFill>
                  <a:srgbClr val="4FC1FF"/>
                </a:solidFill>
                <a:effectLst/>
                <a:latin typeface="Menlo" panose="020B0609030804020204" pitchFamily="49" charset="0"/>
              </a:rPr>
              <a:t>PDN</a:t>
            </a:r>
            <a:r>
              <a:rPr lang="en-US" sz="1800" b="0" dirty="0">
                <a:solidFill>
                  <a:srgbClr val="CCCCCC"/>
                </a:solidFill>
                <a:effectLst/>
                <a:latin typeface="Menlo" panose="020B0609030804020204" pitchFamily="49" charset="0"/>
              </a:rPr>
              <a:t> </a:t>
            </a:r>
            <a:r>
              <a:rPr lang="en-US" sz="1800" b="0" dirty="0">
                <a:solidFill>
                  <a:srgbClr val="D4D4D4"/>
                </a:solidFill>
                <a:effectLst/>
                <a:latin typeface="Menlo" panose="020B0609030804020204" pitchFamily="49" charset="0"/>
              </a:rPr>
              <a:t>=</a:t>
            </a:r>
            <a:r>
              <a:rPr lang="en-US" sz="1800" b="0" dirty="0">
                <a:solidFill>
                  <a:srgbClr val="CCCCCC"/>
                </a:solidFill>
                <a:effectLst/>
                <a:latin typeface="Menlo" panose="020B0609030804020204" pitchFamily="49" charset="0"/>
              </a:rPr>
              <a:t> </a:t>
            </a:r>
            <a:r>
              <a:rPr lang="en-US" sz="1800" b="0" dirty="0" err="1">
                <a:solidFill>
                  <a:srgbClr val="4EC9B0"/>
                </a:solidFill>
                <a:effectLst/>
                <a:latin typeface="Menlo" panose="020B0609030804020204" pitchFamily="49" charset="0"/>
              </a:rPr>
              <a:t>Fab_PDN</a:t>
            </a:r>
            <a:r>
              <a:rPr lang="en-US" sz="1800" b="0" dirty="0">
                <a:solidFill>
                  <a:srgbClr val="CCCCCC"/>
                </a:solidFill>
                <a:effectLst/>
                <a:latin typeface="Menlo" panose="020B0609030804020204" pitchFamily="49" charset="0"/>
              </a:rPr>
              <a:t>(</a:t>
            </a:r>
            <a:r>
              <a:rPr lang="en-US" sz="1800" b="0" dirty="0">
                <a:solidFill>
                  <a:srgbClr val="9CDCFE"/>
                </a:solidFill>
                <a:effectLst/>
                <a:latin typeface="Menlo" panose="020B0609030804020204" pitchFamily="49" charset="0"/>
              </a:rPr>
              <a:t>config</a:t>
            </a:r>
            <a:r>
              <a:rPr lang="en-US" sz="1800" b="0" dirty="0">
                <a:solidFill>
                  <a:srgbClr val="CCCCCC"/>
                </a:solidFill>
                <a:effectLst/>
                <a:latin typeface="Menlo" panose="020B0609030804020204" pitchFamily="49" charset="0"/>
              </a:rPr>
              <a:t> </a:t>
            </a:r>
            <a:r>
              <a:rPr lang="en-US" sz="1800" b="0" dirty="0">
                <a:solidFill>
                  <a:srgbClr val="D4D4D4"/>
                </a:solidFill>
                <a:effectLst/>
                <a:latin typeface="Menlo" panose="020B0609030804020204" pitchFamily="49" charset="0"/>
              </a:rPr>
              <a:t>=</a:t>
            </a:r>
            <a:r>
              <a:rPr lang="en-US" sz="1800" b="0" dirty="0">
                <a:solidFill>
                  <a:srgbClr val="CCCCCC"/>
                </a:solidFill>
                <a:effectLst/>
                <a:latin typeface="Menlo" panose="020B0609030804020204" pitchFamily="49" charset="0"/>
              </a:rPr>
              <a:t> </a:t>
            </a:r>
            <a:r>
              <a:rPr lang="en-US" sz="1800" b="0" dirty="0">
                <a:solidFill>
                  <a:srgbClr val="CE9178"/>
                </a:solidFill>
                <a:effectLst/>
                <a:latin typeface="Menlo" panose="020B0609030804020204" pitchFamily="49" charset="0"/>
              </a:rPr>
              <a:t>"lca_dellr740"</a:t>
            </a:r>
            <a:r>
              <a:rPr lang="en-US" sz="1800" b="0" dirty="0">
                <a:solidFill>
                  <a:srgbClr val="CCCCCC"/>
                </a:solidFill>
                <a:effectLst/>
                <a:latin typeface="Menlo" panose="020B0609030804020204" pitchFamily="49" charset="0"/>
              </a:rPr>
              <a:t>)</a:t>
            </a:r>
          </a:p>
          <a:p>
            <a:r>
              <a:rPr lang="en-US" sz="1800" b="0" dirty="0">
                <a:solidFill>
                  <a:srgbClr val="4FC1FF"/>
                </a:solidFill>
                <a:effectLst/>
                <a:latin typeface="Menlo" panose="020B0609030804020204" pitchFamily="49" charset="0"/>
              </a:rPr>
              <a:t>PCB</a:t>
            </a:r>
            <a:r>
              <a:rPr lang="en-US" sz="1800" b="0" dirty="0">
                <a:solidFill>
                  <a:srgbClr val="CCCCCC"/>
                </a:solidFill>
                <a:effectLst/>
                <a:latin typeface="Menlo" panose="020B0609030804020204" pitchFamily="49" charset="0"/>
              </a:rPr>
              <a:t> </a:t>
            </a:r>
            <a:r>
              <a:rPr lang="en-US" sz="1800" b="0" dirty="0">
                <a:solidFill>
                  <a:srgbClr val="D4D4D4"/>
                </a:solidFill>
                <a:effectLst/>
                <a:latin typeface="Menlo" panose="020B0609030804020204" pitchFamily="49" charset="0"/>
              </a:rPr>
              <a:t>=</a:t>
            </a:r>
            <a:r>
              <a:rPr lang="en-US" sz="1800" b="0" dirty="0">
                <a:solidFill>
                  <a:srgbClr val="CCCCCC"/>
                </a:solidFill>
                <a:effectLst/>
                <a:latin typeface="Menlo" panose="020B0609030804020204" pitchFamily="49" charset="0"/>
              </a:rPr>
              <a:t> </a:t>
            </a:r>
            <a:r>
              <a:rPr lang="en-US" sz="1800" b="0" dirty="0" err="1">
                <a:solidFill>
                  <a:srgbClr val="4EC9B0"/>
                </a:solidFill>
                <a:effectLst/>
                <a:latin typeface="Menlo" panose="020B0609030804020204" pitchFamily="49" charset="0"/>
              </a:rPr>
              <a:t>Fab_PCB</a:t>
            </a:r>
            <a:r>
              <a:rPr lang="en-US" sz="1800" b="0" dirty="0">
                <a:solidFill>
                  <a:srgbClr val="CCCCCC"/>
                </a:solidFill>
                <a:effectLst/>
                <a:latin typeface="Menlo" panose="020B0609030804020204" pitchFamily="49" charset="0"/>
              </a:rPr>
              <a:t>(</a:t>
            </a:r>
            <a:r>
              <a:rPr lang="en-US" sz="1800" b="0" dirty="0">
                <a:solidFill>
                  <a:srgbClr val="9CDCFE"/>
                </a:solidFill>
                <a:effectLst/>
                <a:latin typeface="Menlo" panose="020B0609030804020204" pitchFamily="49" charset="0"/>
              </a:rPr>
              <a:t>config</a:t>
            </a:r>
            <a:r>
              <a:rPr lang="en-US" sz="1800" b="0" dirty="0">
                <a:solidFill>
                  <a:srgbClr val="CCCCCC"/>
                </a:solidFill>
                <a:effectLst/>
                <a:latin typeface="Menlo" panose="020B0609030804020204" pitchFamily="49" charset="0"/>
              </a:rPr>
              <a:t> </a:t>
            </a:r>
            <a:r>
              <a:rPr lang="en-US" sz="1800" b="0" dirty="0">
                <a:solidFill>
                  <a:srgbClr val="D4D4D4"/>
                </a:solidFill>
                <a:effectLst/>
                <a:latin typeface="Menlo" panose="020B0609030804020204" pitchFamily="49" charset="0"/>
              </a:rPr>
              <a:t>=</a:t>
            </a:r>
            <a:r>
              <a:rPr lang="en-US" sz="1800" b="0" dirty="0">
                <a:solidFill>
                  <a:srgbClr val="CCCCCC"/>
                </a:solidFill>
                <a:effectLst/>
                <a:latin typeface="Menlo" panose="020B0609030804020204" pitchFamily="49" charset="0"/>
              </a:rPr>
              <a:t> </a:t>
            </a:r>
            <a:r>
              <a:rPr lang="en-US" sz="1800" b="0" dirty="0">
                <a:solidFill>
                  <a:srgbClr val="CE9178"/>
                </a:solidFill>
                <a:effectLst/>
                <a:latin typeface="Menlo" panose="020B0609030804020204" pitchFamily="49" charset="0"/>
              </a:rPr>
              <a:t>"lca_dellr740”</a:t>
            </a:r>
            <a:r>
              <a:rPr lang="en-US" sz="1800" b="0" dirty="0">
                <a:solidFill>
                  <a:srgbClr val="CCCCCC"/>
                </a:solidFill>
                <a:effectLst/>
                <a:latin typeface="Menlo" panose="020B0609030804020204" pitchFamily="49" charset="0"/>
              </a:rPr>
              <a:t>)</a:t>
            </a:r>
          </a:p>
          <a:p>
            <a:r>
              <a:rPr lang="en-US" sz="1800" b="0" dirty="0" err="1">
                <a:solidFill>
                  <a:srgbClr val="4FC1FF"/>
                </a:solidFill>
                <a:effectLst/>
                <a:latin typeface="Menlo" panose="020B0609030804020204" pitchFamily="49" charset="0"/>
              </a:rPr>
              <a:t>PDN</a:t>
            </a:r>
            <a:r>
              <a:rPr lang="en-US" sz="1800" b="0" dirty="0" err="1">
                <a:solidFill>
                  <a:srgbClr val="CCCCCC"/>
                </a:solidFill>
                <a:effectLst/>
                <a:latin typeface="Menlo" panose="020B0609030804020204" pitchFamily="49" charset="0"/>
              </a:rPr>
              <a:t>.</a:t>
            </a:r>
            <a:r>
              <a:rPr lang="en-US" sz="1800" b="0" dirty="0" err="1">
                <a:solidFill>
                  <a:srgbClr val="DCDCAA"/>
                </a:solidFill>
                <a:effectLst/>
                <a:latin typeface="Menlo" panose="020B0609030804020204" pitchFamily="49" charset="0"/>
              </a:rPr>
              <a:t>set_power</a:t>
            </a:r>
            <a:r>
              <a:rPr lang="en-US" sz="1800" b="0" dirty="0">
                <a:solidFill>
                  <a:srgbClr val="CCCCCC"/>
                </a:solidFill>
                <a:effectLst/>
                <a:latin typeface="Menlo" panose="020B0609030804020204" pitchFamily="49" charset="0"/>
              </a:rPr>
              <a:t>(</a:t>
            </a:r>
            <a:r>
              <a:rPr lang="en-US" sz="1800" b="0" dirty="0">
                <a:solidFill>
                  <a:srgbClr val="9CDCFE"/>
                </a:solidFill>
                <a:effectLst/>
                <a:latin typeface="Menlo" panose="020B0609030804020204" pitchFamily="49" charset="0"/>
              </a:rPr>
              <a:t>a6000_power</a:t>
            </a:r>
            <a:r>
              <a:rPr lang="en-US" sz="1800" b="0" dirty="0">
                <a:solidFill>
                  <a:srgbClr val="CCCCCC"/>
                </a:solidFill>
                <a:effectLst/>
                <a:latin typeface="Menlo" panose="020B0609030804020204" pitchFamily="49" charset="0"/>
              </a:rPr>
              <a:t>)</a:t>
            </a:r>
          </a:p>
          <a:p>
            <a:r>
              <a:rPr lang="en-US" sz="1800" b="0" dirty="0" err="1">
                <a:solidFill>
                  <a:srgbClr val="4FC1FF"/>
                </a:solidFill>
                <a:effectLst/>
                <a:latin typeface="Menlo" panose="020B0609030804020204" pitchFamily="49" charset="0"/>
              </a:rPr>
              <a:t>PCB</a:t>
            </a:r>
            <a:r>
              <a:rPr lang="en-US" sz="1800" b="0" dirty="0" err="1">
                <a:solidFill>
                  <a:srgbClr val="CCCCCC"/>
                </a:solidFill>
                <a:effectLst/>
                <a:latin typeface="Menlo" panose="020B0609030804020204" pitchFamily="49" charset="0"/>
              </a:rPr>
              <a:t>.</a:t>
            </a:r>
            <a:r>
              <a:rPr lang="en-US" sz="1800" b="0" dirty="0" err="1">
                <a:solidFill>
                  <a:srgbClr val="DCDCAA"/>
                </a:solidFill>
                <a:effectLst/>
                <a:latin typeface="Menlo" panose="020B0609030804020204" pitchFamily="49" charset="0"/>
              </a:rPr>
              <a:t>set_area</a:t>
            </a:r>
            <a:r>
              <a:rPr lang="en-US" sz="1800" b="0" dirty="0">
                <a:solidFill>
                  <a:srgbClr val="CCCCCC"/>
                </a:solidFill>
                <a:effectLst/>
                <a:latin typeface="Menlo" panose="020B0609030804020204" pitchFamily="49" charset="0"/>
              </a:rPr>
              <a:t>(</a:t>
            </a:r>
            <a:r>
              <a:rPr lang="en-US" sz="1800" b="0" dirty="0">
                <a:solidFill>
                  <a:srgbClr val="9CDCFE"/>
                </a:solidFill>
                <a:effectLst/>
                <a:latin typeface="Menlo" panose="020B0609030804020204" pitchFamily="49" charset="0"/>
              </a:rPr>
              <a:t>a6000_pcb_area</a:t>
            </a:r>
            <a:r>
              <a:rPr lang="en-US" sz="1800" b="0" dirty="0">
                <a:solidFill>
                  <a:srgbClr val="D4D4D4"/>
                </a:solidFill>
                <a:effectLst/>
                <a:latin typeface="Menlo" panose="020B0609030804020204" pitchFamily="49" charset="0"/>
              </a:rPr>
              <a:t>/</a:t>
            </a:r>
            <a:r>
              <a:rPr lang="en-US" sz="1800" b="0" dirty="0">
                <a:solidFill>
                  <a:srgbClr val="B5CEA8"/>
                </a:solidFill>
                <a:effectLst/>
                <a:latin typeface="Menlo" panose="020B0609030804020204" pitchFamily="49" charset="0"/>
              </a:rPr>
              <a:t>100</a:t>
            </a:r>
            <a:r>
              <a:rPr lang="en-US" sz="1800" b="0" dirty="0">
                <a:solidFill>
                  <a:srgbClr val="CCCCCC"/>
                </a:solidFill>
                <a:effectLst/>
                <a:latin typeface="Menlo" panose="020B0609030804020204" pitchFamily="49" charset="0"/>
              </a:rPr>
              <a:t>.)</a:t>
            </a:r>
          </a:p>
          <a:p>
            <a:endParaRPr lang="en-US" sz="1600" b="0" dirty="0">
              <a:solidFill>
                <a:srgbClr val="CCCCCC"/>
              </a:solidFill>
              <a:effectLst/>
              <a:latin typeface="Menlo" panose="020B0609030804020204" pitchFamily="49" charset="0"/>
            </a:endParaRPr>
          </a:p>
          <a:p>
            <a:endParaRPr lang="en-US" sz="1200" dirty="0">
              <a:solidFill>
                <a:srgbClr val="F2F2F2"/>
              </a:solidFill>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D2C8102-C407-E6C8-1B05-829299256113}"/>
              </a:ext>
            </a:extLst>
          </p:cNvPr>
          <p:cNvSpPr txBox="1"/>
          <p:nvPr/>
        </p:nvSpPr>
        <p:spPr>
          <a:xfrm>
            <a:off x="692064" y="4377629"/>
            <a:ext cx="1524114" cy="338554"/>
          </a:xfrm>
          <a:prstGeom prst="rect">
            <a:avLst/>
          </a:prstGeom>
          <a:noFill/>
        </p:spPr>
        <p:txBody>
          <a:bodyPr wrap="square" rtlCol="0">
            <a:spAutoFit/>
          </a:bodyPr>
          <a:lstStyle/>
          <a:p>
            <a:r>
              <a:rPr lang="en-US" sz="1600" dirty="0"/>
              <a:t>NVIDIA A6000</a:t>
            </a:r>
          </a:p>
        </p:txBody>
      </p:sp>
      <p:sp>
        <p:nvSpPr>
          <p:cNvPr id="11" name="TextBox 10">
            <a:extLst>
              <a:ext uri="{FF2B5EF4-FFF2-40B4-BE49-F238E27FC236}">
                <a16:creationId xmlns:a16="http://schemas.microsoft.com/office/drawing/2014/main" id="{9ED41510-F357-2732-9B24-425B1867A101}"/>
              </a:ext>
            </a:extLst>
          </p:cNvPr>
          <p:cNvSpPr txBox="1"/>
          <p:nvPr/>
        </p:nvSpPr>
        <p:spPr>
          <a:xfrm>
            <a:off x="3286425" y="2757711"/>
            <a:ext cx="5518596" cy="338554"/>
          </a:xfrm>
          <a:prstGeom prst="rect">
            <a:avLst/>
          </a:prstGeom>
          <a:noFill/>
        </p:spPr>
        <p:txBody>
          <a:bodyPr wrap="square" rtlCol="0">
            <a:spAutoFit/>
          </a:bodyPr>
          <a:lstStyle/>
          <a:p>
            <a:r>
              <a:rPr lang="en-US" sz="1600" dirty="0"/>
              <a:t>First-order carbon footprint estimates using existing LCAs</a:t>
            </a:r>
          </a:p>
        </p:txBody>
      </p:sp>
    </p:spTree>
    <p:extLst>
      <p:ext uri="{BB962C8B-B14F-4D97-AF65-F5344CB8AC3E}">
        <p14:creationId xmlns:p14="http://schemas.microsoft.com/office/powerpoint/2010/main" val="4061446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26A566-F7E8-B85B-EBA6-3D06FBD0E74C}"/>
              </a:ext>
            </a:extLst>
          </p:cNvPr>
          <p:cNvSpPr>
            <a:spLocks noGrp="1"/>
          </p:cNvSpPr>
          <p:nvPr>
            <p:ph type="sldNum" sz="quarter" idx="12"/>
          </p:nvPr>
        </p:nvSpPr>
        <p:spPr/>
        <p:txBody>
          <a:bodyPr/>
          <a:lstStyle/>
          <a:p>
            <a:fld id="{6315554C-9387-4378-80C2-5F7076CAC952}" type="slidenum">
              <a:rPr lang="en-US" smtClean="0"/>
              <a:t>16</a:t>
            </a:fld>
            <a:endParaRPr lang="en-US"/>
          </a:p>
        </p:txBody>
      </p:sp>
      <p:grpSp>
        <p:nvGrpSpPr>
          <p:cNvPr id="12" name="Group 11">
            <a:extLst>
              <a:ext uri="{FF2B5EF4-FFF2-40B4-BE49-F238E27FC236}">
                <a16:creationId xmlns:a16="http://schemas.microsoft.com/office/drawing/2014/main" id="{73F497B6-6952-9C60-A33C-785791F40354}"/>
              </a:ext>
            </a:extLst>
          </p:cNvPr>
          <p:cNvGrpSpPr/>
          <p:nvPr/>
        </p:nvGrpSpPr>
        <p:grpSpPr>
          <a:xfrm>
            <a:off x="1607813" y="1092791"/>
            <a:ext cx="6218278" cy="3505943"/>
            <a:chOff x="1518108" y="1033313"/>
            <a:chExt cx="6218278" cy="3505943"/>
          </a:xfrm>
        </p:grpSpPr>
        <p:sp>
          <p:nvSpPr>
            <p:cNvPr id="13" name="Rounded Rectangle 12">
              <a:extLst>
                <a:ext uri="{FF2B5EF4-FFF2-40B4-BE49-F238E27FC236}">
                  <a16:creationId xmlns:a16="http://schemas.microsoft.com/office/drawing/2014/main" id="{766689D4-1B07-1D06-41CE-82DD05ABADC6}"/>
                </a:ext>
              </a:extLst>
            </p:cNvPr>
            <p:cNvSpPr/>
            <p:nvPr/>
          </p:nvSpPr>
          <p:spPr>
            <a:xfrm>
              <a:off x="2480775" y="1033313"/>
              <a:ext cx="4072425" cy="35059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FA68A183-8123-21DC-5161-6B2E71077938}"/>
                </a:ext>
              </a:extLst>
            </p:cNvPr>
            <p:cNvSpPr/>
            <p:nvPr/>
          </p:nvSpPr>
          <p:spPr>
            <a:xfrm>
              <a:off x="1518109" y="3378064"/>
              <a:ext cx="887637" cy="318495"/>
            </a:xfrm>
            <a:prstGeom prst="roundRect">
              <a:avLst/>
            </a:prstGeom>
            <a:ln>
              <a:solidFill>
                <a:schemeClr val="tx1"/>
              </a:solidFill>
            </a:ln>
            <a:effectLst>
              <a:glow rad="139700">
                <a:srgbClr val="00B0F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GPA</a:t>
              </a:r>
            </a:p>
          </p:txBody>
        </p:sp>
        <p:sp>
          <p:nvSpPr>
            <p:cNvPr id="15" name="Rounded Rectangle 14">
              <a:extLst>
                <a:ext uri="{FF2B5EF4-FFF2-40B4-BE49-F238E27FC236}">
                  <a16:creationId xmlns:a16="http://schemas.microsoft.com/office/drawing/2014/main" id="{62CB0C9D-BDB3-79B6-6729-E47F72AA63BE}"/>
                </a:ext>
              </a:extLst>
            </p:cNvPr>
            <p:cNvSpPr/>
            <p:nvPr/>
          </p:nvSpPr>
          <p:spPr>
            <a:xfrm>
              <a:off x="1518109" y="2420210"/>
              <a:ext cx="887637" cy="318495"/>
            </a:xfrm>
            <a:prstGeom prst="roundRect">
              <a:avLst/>
            </a:prstGeom>
            <a:effectLst>
              <a:glow rad="139700">
                <a:srgbClr val="7030A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CI</a:t>
              </a:r>
              <a:r>
                <a:rPr lang="en-US" baseline="-25000" dirty="0" err="1"/>
                <a:t>fab</a:t>
              </a:r>
              <a:endParaRPr lang="en-US" dirty="0"/>
            </a:p>
          </p:txBody>
        </p:sp>
        <p:sp>
          <p:nvSpPr>
            <p:cNvPr id="18" name="Rounded Rectangle 17">
              <a:extLst>
                <a:ext uri="{FF2B5EF4-FFF2-40B4-BE49-F238E27FC236}">
                  <a16:creationId xmlns:a16="http://schemas.microsoft.com/office/drawing/2014/main" id="{F2FC9DEF-A7B2-07A5-10A7-1A1649FF1E82}"/>
                </a:ext>
              </a:extLst>
            </p:cNvPr>
            <p:cNvSpPr/>
            <p:nvPr/>
          </p:nvSpPr>
          <p:spPr>
            <a:xfrm>
              <a:off x="1518109" y="2901990"/>
              <a:ext cx="887637" cy="318495"/>
            </a:xfrm>
            <a:prstGeom prst="roundRect">
              <a:avLst/>
            </a:prstGeom>
            <a:effectLst>
              <a:glow rad="139700">
                <a:srgbClr val="7030A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EPA</a:t>
              </a:r>
            </a:p>
          </p:txBody>
        </p:sp>
        <p:sp>
          <p:nvSpPr>
            <p:cNvPr id="21" name="Rounded Rectangle 20">
              <a:extLst>
                <a:ext uri="{FF2B5EF4-FFF2-40B4-BE49-F238E27FC236}">
                  <a16:creationId xmlns:a16="http://schemas.microsoft.com/office/drawing/2014/main" id="{C8930264-7F47-359C-6F16-904E51B7809F}"/>
                </a:ext>
              </a:extLst>
            </p:cNvPr>
            <p:cNvSpPr/>
            <p:nvPr/>
          </p:nvSpPr>
          <p:spPr>
            <a:xfrm>
              <a:off x="1519223" y="1940539"/>
              <a:ext cx="887637" cy="314188"/>
            </a:xfrm>
            <a:prstGeom prst="roundRect">
              <a:avLst/>
            </a:prstGeom>
            <a:effectLst>
              <a:glow rad="139700">
                <a:srgbClr val="7030A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Yield</a:t>
              </a:r>
            </a:p>
          </p:txBody>
        </p:sp>
        <p:sp>
          <p:nvSpPr>
            <p:cNvPr id="22" name="Rounded Rectangle 21">
              <a:extLst>
                <a:ext uri="{FF2B5EF4-FFF2-40B4-BE49-F238E27FC236}">
                  <a16:creationId xmlns:a16="http://schemas.microsoft.com/office/drawing/2014/main" id="{2C3F67D0-2C45-ED0A-A826-8F3B300E3BA9}"/>
                </a:ext>
              </a:extLst>
            </p:cNvPr>
            <p:cNvSpPr/>
            <p:nvPr/>
          </p:nvSpPr>
          <p:spPr>
            <a:xfrm>
              <a:off x="1518112" y="1466663"/>
              <a:ext cx="887637" cy="314188"/>
            </a:xfrm>
            <a:prstGeom prst="roundRect">
              <a:avLst/>
            </a:prstGeom>
            <a:effectLst>
              <a:glow rad="228600">
                <a:srgbClr val="92D05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Area</a:t>
              </a:r>
            </a:p>
          </p:txBody>
        </p:sp>
        <p:sp>
          <p:nvSpPr>
            <p:cNvPr id="23" name="Rounded Rectangle 22">
              <a:extLst>
                <a:ext uri="{FF2B5EF4-FFF2-40B4-BE49-F238E27FC236}">
                  <a16:creationId xmlns:a16="http://schemas.microsoft.com/office/drawing/2014/main" id="{730DE35F-66BB-330A-11B9-3FF5559C3697}"/>
                </a:ext>
              </a:extLst>
            </p:cNvPr>
            <p:cNvSpPr/>
            <p:nvPr/>
          </p:nvSpPr>
          <p:spPr>
            <a:xfrm>
              <a:off x="1518108" y="3854138"/>
              <a:ext cx="887637" cy="318495"/>
            </a:xfrm>
            <a:prstGeom prst="roundRect">
              <a:avLst/>
            </a:prstGeom>
            <a:effectLst>
              <a:glow rad="228600">
                <a:srgbClr val="92D05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MPA</a:t>
              </a:r>
            </a:p>
          </p:txBody>
        </p:sp>
        <p:sp>
          <p:nvSpPr>
            <p:cNvPr id="37" name="Oval 36">
              <a:extLst>
                <a:ext uri="{FF2B5EF4-FFF2-40B4-BE49-F238E27FC236}">
                  <a16:creationId xmlns:a16="http://schemas.microsoft.com/office/drawing/2014/main" id="{4FD67ADC-E810-1FF4-CE18-96D9BE72E689}"/>
                </a:ext>
              </a:extLst>
            </p:cNvPr>
            <p:cNvSpPr>
              <a:spLocks noChangeAspect="1"/>
            </p:cNvSpPr>
            <p:nvPr/>
          </p:nvSpPr>
          <p:spPr>
            <a:xfrm>
              <a:off x="3146683" y="1478955"/>
              <a:ext cx="800479" cy="79942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tx1"/>
                  </a:solidFill>
                </a:rPr>
                <a:t>÷</a:t>
              </a:r>
            </a:p>
          </p:txBody>
        </p:sp>
        <p:sp>
          <p:nvSpPr>
            <p:cNvPr id="38" name="Oval 37">
              <a:extLst>
                <a:ext uri="{FF2B5EF4-FFF2-40B4-BE49-F238E27FC236}">
                  <a16:creationId xmlns:a16="http://schemas.microsoft.com/office/drawing/2014/main" id="{12576C30-1524-EDB2-B266-B9A4D7C178B0}"/>
                </a:ext>
              </a:extLst>
            </p:cNvPr>
            <p:cNvSpPr>
              <a:spLocks noChangeAspect="1"/>
            </p:cNvSpPr>
            <p:nvPr/>
          </p:nvSpPr>
          <p:spPr>
            <a:xfrm>
              <a:off x="3146682" y="3378064"/>
              <a:ext cx="800479" cy="79942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a:t>
              </a:r>
            </a:p>
          </p:txBody>
        </p:sp>
        <p:sp>
          <p:nvSpPr>
            <p:cNvPr id="39" name="Oval 38">
              <a:extLst>
                <a:ext uri="{FF2B5EF4-FFF2-40B4-BE49-F238E27FC236}">
                  <a16:creationId xmlns:a16="http://schemas.microsoft.com/office/drawing/2014/main" id="{078EDF1B-9453-07BF-732D-A90F8D5AA38E}"/>
                </a:ext>
              </a:extLst>
            </p:cNvPr>
            <p:cNvSpPr>
              <a:spLocks noChangeAspect="1"/>
            </p:cNvSpPr>
            <p:nvPr/>
          </p:nvSpPr>
          <p:spPr>
            <a:xfrm>
              <a:off x="3146682" y="2411845"/>
              <a:ext cx="800479" cy="79942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tx1"/>
                  </a:solidFill>
                </a:rPr>
                <a:t>×</a:t>
              </a:r>
            </a:p>
          </p:txBody>
        </p:sp>
        <p:sp>
          <p:nvSpPr>
            <p:cNvPr id="40" name="Rounded Rectangle 39">
              <a:extLst>
                <a:ext uri="{FF2B5EF4-FFF2-40B4-BE49-F238E27FC236}">
                  <a16:creationId xmlns:a16="http://schemas.microsoft.com/office/drawing/2014/main" id="{5345D0FA-67D0-5B59-5BF9-1B9407792E9F}"/>
                </a:ext>
              </a:extLst>
            </p:cNvPr>
            <p:cNvSpPr/>
            <p:nvPr/>
          </p:nvSpPr>
          <p:spPr>
            <a:xfrm>
              <a:off x="6848749" y="2626850"/>
              <a:ext cx="887637" cy="3449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E</a:t>
              </a:r>
              <a:r>
                <a:rPr lang="en-US" baseline="-25000" dirty="0" err="1"/>
                <a:t>SoC</a:t>
              </a:r>
              <a:endParaRPr lang="en-US" dirty="0"/>
            </a:p>
          </p:txBody>
        </p:sp>
        <p:sp>
          <p:nvSpPr>
            <p:cNvPr id="41" name="Right Arrow 40">
              <a:extLst>
                <a:ext uri="{FF2B5EF4-FFF2-40B4-BE49-F238E27FC236}">
                  <a16:creationId xmlns:a16="http://schemas.microsoft.com/office/drawing/2014/main" id="{92603AFA-BF37-E868-7DA6-2D55BBDFF9A3}"/>
                </a:ext>
              </a:extLst>
            </p:cNvPr>
            <p:cNvSpPr/>
            <p:nvPr/>
          </p:nvSpPr>
          <p:spPr>
            <a:xfrm>
              <a:off x="2405745" y="1559196"/>
              <a:ext cx="740938" cy="148663"/>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91E97102-C5C4-A8AC-C032-079E28F2100A}"/>
                </a:ext>
              </a:extLst>
            </p:cNvPr>
            <p:cNvSpPr/>
            <p:nvPr/>
          </p:nvSpPr>
          <p:spPr>
            <a:xfrm>
              <a:off x="2405745" y="2023301"/>
              <a:ext cx="740938" cy="148663"/>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453D15DA-EE05-1132-F0E7-9CB78C839D32}"/>
                </a:ext>
              </a:extLst>
            </p:cNvPr>
            <p:cNvSpPr/>
            <p:nvPr/>
          </p:nvSpPr>
          <p:spPr>
            <a:xfrm>
              <a:off x="2405745" y="2506390"/>
              <a:ext cx="740938" cy="148663"/>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D45A187E-1DB3-D74F-B052-270B6B26A21C}"/>
                </a:ext>
              </a:extLst>
            </p:cNvPr>
            <p:cNvSpPr/>
            <p:nvPr/>
          </p:nvSpPr>
          <p:spPr>
            <a:xfrm>
              <a:off x="2405745" y="2986906"/>
              <a:ext cx="740936" cy="148663"/>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9BB843BA-2863-8AE4-61C0-9C2D11DAAFD8}"/>
                </a:ext>
              </a:extLst>
            </p:cNvPr>
            <p:cNvSpPr/>
            <p:nvPr/>
          </p:nvSpPr>
          <p:spPr>
            <a:xfrm>
              <a:off x="2405745" y="3459087"/>
              <a:ext cx="740938" cy="148663"/>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8109F6AD-1C11-F3F4-3667-40EEBE580C1A}"/>
                </a:ext>
              </a:extLst>
            </p:cNvPr>
            <p:cNvSpPr/>
            <p:nvPr/>
          </p:nvSpPr>
          <p:spPr>
            <a:xfrm>
              <a:off x="2405745" y="3939053"/>
              <a:ext cx="740938" cy="148663"/>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9727252-B823-D04B-61DC-8004C4DE1586}"/>
                </a:ext>
              </a:extLst>
            </p:cNvPr>
            <p:cNvSpPr>
              <a:spLocks noChangeAspect="1"/>
            </p:cNvSpPr>
            <p:nvPr/>
          </p:nvSpPr>
          <p:spPr>
            <a:xfrm>
              <a:off x="5441534" y="2404570"/>
              <a:ext cx="800479" cy="79942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tx1"/>
                  </a:solidFill>
                </a:rPr>
                <a:t>×</a:t>
              </a:r>
            </a:p>
          </p:txBody>
        </p:sp>
        <p:sp>
          <p:nvSpPr>
            <p:cNvPr id="48" name="Oval 47">
              <a:extLst>
                <a:ext uri="{FF2B5EF4-FFF2-40B4-BE49-F238E27FC236}">
                  <a16:creationId xmlns:a16="http://schemas.microsoft.com/office/drawing/2014/main" id="{C07C4035-F106-679D-B43B-07CBCA80C97F}"/>
                </a:ext>
              </a:extLst>
            </p:cNvPr>
            <p:cNvSpPr>
              <a:spLocks noChangeAspect="1"/>
            </p:cNvSpPr>
            <p:nvPr/>
          </p:nvSpPr>
          <p:spPr>
            <a:xfrm>
              <a:off x="4294108" y="2897132"/>
              <a:ext cx="800479" cy="79942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a:t>
              </a:r>
            </a:p>
          </p:txBody>
        </p:sp>
        <p:sp>
          <p:nvSpPr>
            <p:cNvPr id="49" name="Right Arrow 48">
              <a:extLst>
                <a:ext uri="{FF2B5EF4-FFF2-40B4-BE49-F238E27FC236}">
                  <a16:creationId xmlns:a16="http://schemas.microsoft.com/office/drawing/2014/main" id="{52A1C0E0-405F-33E7-5B00-89EA826AA990}"/>
                </a:ext>
              </a:extLst>
            </p:cNvPr>
            <p:cNvSpPr/>
            <p:nvPr/>
          </p:nvSpPr>
          <p:spPr>
            <a:xfrm rot="1309536">
              <a:off x="3916024" y="2944367"/>
              <a:ext cx="409098" cy="148663"/>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a:extLst>
                <a:ext uri="{FF2B5EF4-FFF2-40B4-BE49-F238E27FC236}">
                  <a16:creationId xmlns:a16="http://schemas.microsoft.com/office/drawing/2014/main" id="{3D867E42-F72C-2DC0-5868-0759766977B5}"/>
                </a:ext>
              </a:extLst>
            </p:cNvPr>
            <p:cNvSpPr/>
            <p:nvPr/>
          </p:nvSpPr>
          <p:spPr>
            <a:xfrm rot="20413206">
              <a:off x="3914626" y="3505672"/>
              <a:ext cx="409098" cy="148663"/>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9EC3ADC5-E20E-A991-04A9-4824B7664706}"/>
                </a:ext>
              </a:extLst>
            </p:cNvPr>
            <p:cNvSpPr/>
            <p:nvPr/>
          </p:nvSpPr>
          <p:spPr>
            <a:xfrm rot="20109456">
              <a:off x="5046692" y="2971518"/>
              <a:ext cx="409098" cy="148663"/>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5048A3AD-AC8E-0B43-7BAD-EB562645070E}"/>
                </a:ext>
              </a:extLst>
            </p:cNvPr>
            <p:cNvSpPr/>
            <p:nvPr/>
          </p:nvSpPr>
          <p:spPr>
            <a:xfrm>
              <a:off x="6242013" y="2724984"/>
              <a:ext cx="574539" cy="148663"/>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ight Arrow 52">
              <a:extLst>
                <a:ext uri="{FF2B5EF4-FFF2-40B4-BE49-F238E27FC236}">
                  <a16:creationId xmlns:a16="http://schemas.microsoft.com/office/drawing/2014/main" id="{302CC344-8A84-78F5-3206-54452FCF8321}"/>
                </a:ext>
              </a:extLst>
            </p:cNvPr>
            <p:cNvSpPr/>
            <p:nvPr/>
          </p:nvSpPr>
          <p:spPr>
            <a:xfrm rot="1309536">
              <a:off x="3869921" y="2255527"/>
              <a:ext cx="1653281" cy="148663"/>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Picture 53" descr="A graph of value and density&#10;&#10;Description automatically generated with medium confidence">
            <a:extLst>
              <a:ext uri="{FF2B5EF4-FFF2-40B4-BE49-F238E27FC236}">
                <a16:creationId xmlns:a16="http://schemas.microsoft.com/office/drawing/2014/main" id="{0FBF1E0C-E0C3-210F-AD6E-1F4EDBED0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568" y="1898035"/>
            <a:ext cx="1044582" cy="480438"/>
          </a:xfrm>
          <a:prstGeom prst="rect">
            <a:avLst/>
          </a:prstGeom>
        </p:spPr>
      </p:pic>
      <p:pic>
        <p:nvPicPr>
          <p:cNvPr id="55" name="Picture 54" descr="A graph and graph of carbon dioxide&#10;&#10;Description automatically generated">
            <a:extLst>
              <a:ext uri="{FF2B5EF4-FFF2-40B4-BE49-F238E27FC236}">
                <a16:creationId xmlns:a16="http://schemas.microsoft.com/office/drawing/2014/main" id="{D76B2BB5-563D-4117-1BE0-FEB7A10FC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075" y="2413240"/>
            <a:ext cx="1055387" cy="480439"/>
          </a:xfrm>
          <a:prstGeom prst="rect">
            <a:avLst/>
          </a:prstGeom>
        </p:spPr>
      </p:pic>
      <p:pic>
        <p:nvPicPr>
          <p:cNvPr id="56" name="Picture 55" descr="A graph of a function&#10;&#10;Description automatically generated with medium confidence">
            <a:extLst>
              <a:ext uri="{FF2B5EF4-FFF2-40B4-BE49-F238E27FC236}">
                <a16:creationId xmlns:a16="http://schemas.microsoft.com/office/drawing/2014/main" id="{5EC073DD-FDC6-3B76-B8B6-3AAE0949CD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191" y="2943152"/>
            <a:ext cx="1013032" cy="522450"/>
          </a:xfrm>
          <a:prstGeom prst="rect">
            <a:avLst/>
          </a:prstGeom>
        </p:spPr>
      </p:pic>
      <p:sp>
        <p:nvSpPr>
          <p:cNvPr id="58" name="TextBox 57">
            <a:extLst>
              <a:ext uri="{FF2B5EF4-FFF2-40B4-BE49-F238E27FC236}">
                <a16:creationId xmlns:a16="http://schemas.microsoft.com/office/drawing/2014/main" id="{5F7BF21E-FE3A-AD54-A3A8-2093CC2CB14B}"/>
              </a:ext>
            </a:extLst>
          </p:cNvPr>
          <p:cNvSpPr txBox="1"/>
          <p:nvPr/>
        </p:nvSpPr>
        <p:spPr>
          <a:xfrm>
            <a:off x="581222" y="1524714"/>
            <a:ext cx="1075174" cy="338554"/>
          </a:xfrm>
          <a:prstGeom prst="rect">
            <a:avLst/>
          </a:prstGeom>
          <a:noFill/>
        </p:spPr>
        <p:txBody>
          <a:bodyPr wrap="square" rtlCol="0">
            <a:spAutoFit/>
          </a:bodyPr>
          <a:lstStyle/>
          <a:p>
            <a:pPr algn="r"/>
            <a:r>
              <a:rPr lang="en-US" sz="1600" dirty="0"/>
              <a:t>4 cm</a:t>
            </a:r>
            <a:r>
              <a:rPr lang="en-US" sz="1600" baseline="30000" dirty="0"/>
              <a:t>2</a:t>
            </a:r>
            <a:endParaRPr lang="en-US" sz="1600" dirty="0"/>
          </a:p>
        </p:txBody>
      </p:sp>
      <p:sp>
        <p:nvSpPr>
          <p:cNvPr id="59" name="TextBox 58">
            <a:extLst>
              <a:ext uri="{FF2B5EF4-FFF2-40B4-BE49-F238E27FC236}">
                <a16:creationId xmlns:a16="http://schemas.microsoft.com/office/drawing/2014/main" id="{8DABE74E-1AA6-BECE-D276-C79BA8C6DA60}"/>
              </a:ext>
            </a:extLst>
          </p:cNvPr>
          <p:cNvSpPr txBox="1"/>
          <p:nvPr/>
        </p:nvSpPr>
        <p:spPr>
          <a:xfrm>
            <a:off x="-297022" y="3905540"/>
            <a:ext cx="1904835" cy="338554"/>
          </a:xfrm>
          <a:prstGeom prst="rect">
            <a:avLst/>
          </a:prstGeom>
          <a:noFill/>
        </p:spPr>
        <p:txBody>
          <a:bodyPr wrap="square" rtlCol="0">
            <a:spAutoFit/>
          </a:bodyPr>
          <a:lstStyle/>
          <a:p>
            <a:pPr algn="r"/>
            <a:r>
              <a:rPr lang="en-US" sz="1600" dirty="0"/>
              <a:t>500 gCO</a:t>
            </a:r>
            <a:r>
              <a:rPr lang="en-US" sz="1600" baseline="-25000" dirty="0"/>
              <a:t>2</a:t>
            </a:r>
            <a:r>
              <a:rPr lang="en-US" sz="1600" dirty="0"/>
              <a:t>e/cm</a:t>
            </a:r>
            <a:r>
              <a:rPr lang="en-US" sz="1600" baseline="30000" dirty="0"/>
              <a:t>2</a:t>
            </a:r>
            <a:endParaRPr lang="en-US" sz="1600" dirty="0"/>
          </a:p>
        </p:txBody>
      </p:sp>
      <p:pic>
        <p:nvPicPr>
          <p:cNvPr id="3" name="Picture 2" descr="How to Describe the Shape of Histograms (With Examples)">
            <a:extLst>
              <a:ext uri="{FF2B5EF4-FFF2-40B4-BE49-F238E27FC236}">
                <a16:creationId xmlns:a16="http://schemas.microsoft.com/office/drawing/2014/main" id="{10181D6E-85D4-3616-2748-3FC62575FA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6257" y="3235699"/>
            <a:ext cx="2054949" cy="10406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aph of gas composition distribution&#10;&#10;Description automatically generated">
            <a:extLst>
              <a:ext uri="{FF2B5EF4-FFF2-40B4-BE49-F238E27FC236}">
                <a16:creationId xmlns:a16="http://schemas.microsoft.com/office/drawing/2014/main" id="{618ACB8F-820F-7038-FD84-B2B3AD8BB2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1520" y="3411877"/>
            <a:ext cx="826644" cy="547389"/>
          </a:xfrm>
          <a:prstGeom prst="rect">
            <a:avLst/>
          </a:prstGeom>
        </p:spPr>
      </p:pic>
      <p:sp>
        <p:nvSpPr>
          <p:cNvPr id="8" name="Title 2">
            <a:extLst>
              <a:ext uri="{FF2B5EF4-FFF2-40B4-BE49-F238E27FC236}">
                <a16:creationId xmlns:a16="http://schemas.microsoft.com/office/drawing/2014/main" id="{1EB73CD5-2C7D-0B46-9284-39CCDD178DF2}"/>
              </a:ext>
            </a:extLst>
          </p:cNvPr>
          <p:cNvSpPr txBox="1">
            <a:spLocks/>
          </p:cNvSpPr>
          <p:nvPr/>
        </p:nvSpPr>
        <p:spPr>
          <a:xfrm>
            <a:off x="380093" y="409913"/>
            <a:ext cx="8677656" cy="514350"/>
          </a:xfr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700" b="1" dirty="0">
                <a:cs typeface="Helvetica"/>
              </a:rPr>
              <a:t>Modeling Input Uncertainties in ACT</a:t>
            </a:r>
            <a:endParaRPr lang="en-US" sz="2700" b="1" dirty="0"/>
          </a:p>
        </p:txBody>
      </p:sp>
      <p:sp>
        <p:nvSpPr>
          <p:cNvPr id="70" name="TextBox 69">
            <a:extLst>
              <a:ext uri="{FF2B5EF4-FFF2-40B4-BE49-F238E27FC236}">
                <a16:creationId xmlns:a16="http://schemas.microsoft.com/office/drawing/2014/main" id="{C78EA618-EB7E-4410-31F3-00A6B905D02C}"/>
              </a:ext>
            </a:extLst>
          </p:cNvPr>
          <p:cNvSpPr txBox="1"/>
          <p:nvPr/>
        </p:nvSpPr>
        <p:spPr>
          <a:xfrm>
            <a:off x="188921" y="4716086"/>
            <a:ext cx="8039917" cy="400110"/>
          </a:xfrm>
          <a:prstGeom prst="rect">
            <a:avLst/>
          </a:prstGeom>
          <a:noFill/>
        </p:spPr>
        <p:txBody>
          <a:bodyPr wrap="square">
            <a:spAutoFit/>
          </a:bodyPr>
          <a:lstStyle/>
          <a:p>
            <a:r>
              <a:rPr lang="en-US" sz="1000" b="0" i="0" u="none" strike="noStrike" dirty="0" err="1">
                <a:solidFill>
                  <a:srgbClr val="000000"/>
                </a:solidFill>
                <a:effectLst/>
                <a:latin typeface="Times New Roman" panose="02020603050405020304" pitchFamily="18" charset="0"/>
              </a:rPr>
              <a:t>Anvita</a:t>
            </a:r>
            <a:r>
              <a:rPr lang="en-US" sz="1000" b="0" i="0" u="none" strike="noStrike" dirty="0">
                <a:solidFill>
                  <a:srgbClr val="000000"/>
                </a:solidFill>
                <a:effectLst/>
                <a:latin typeface="Times New Roman" panose="02020603050405020304" pitchFamily="18" charset="0"/>
              </a:rPr>
              <a:t> </a:t>
            </a:r>
            <a:r>
              <a:rPr lang="en-US" sz="1000" b="0" i="0" u="none" strike="noStrike" dirty="0" err="1">
                <a:solidFill>
                  <a:srgbClr val="000000"/>
                </a:solidFill>
                <a:effectLst/>
                <a:latin typeface="Times New Roman" panose="02020603050405020304" pitchFamily="18" charset="0"/>
              </a:rPr>
              <a:t>Bhagavathula</a:t>
            </a:r>
            <a:r>
              <a:rPr lang="en-US" sz="1000" i="0" u="none" strike="noStrike" dirty="0">
                <a:solidFill>
                  <a:srgbClr val="000000"/>
                </a:solidFill>
                <a:effectLst/>
                <a:latin typeface="Times New Roman" panose="02020603050405020304" pitchFamily="18" charset="0"/>
              </a:rPr>
              <a:t>, Leo Han</a:t>
            </a:r>
            <a:r>
              <a:rPr lang="en-US" sz="1000" b="0" i="0" u="none" strike="noStrike" dirty="0">
                <a:solidFill>
                  <a:srgbClr val="000000"/>
                </a:solidFill>
                <a:effectLst/>
                <a:latin typeface="Times New Roman" panose="02020603050405020304" pitchFamily="18" charset="0"/>
              </a:rPr>
              <a:t>, and Udit Gupta. Understanding the Implications of Uncertainty in Embodied Carbon Models for Sustainable Computing. Presented at HotCarbon’24.</a:t>
            </a:r>
            <a:endParaRPr lang="en-US" sz="1000" dirty="0"/>
          </a:p>
        </p:txBody>
      </p:sp>
    </p:spTree>
    <p:extLst>
      <p:ext uri="{BB962C8B-B14F-4D97-AF65-F5344CB8AC3E}">
        <p14:creationId xmlns:p14="http://schemas.microsoft.com/office/powerpoint/2010/main" val="70445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147244-B290-E34C-AE34-42C405B569AF}"/>
              </a:ext>
            </a:extLst>
          </p:cNvPr>
          <p:cNvSpPr>
            <a:spLocks noGrp="1"/>
          </p:cNvSpPr>
          <p:nvPr>
            <p:ph type="sldNum" sz="quarter" idx="12"/>
          </p:nvPr>
        </p:nvSpPr>
        <p:spPr/>
        <p:txBody>
          <a:bodyPr/>
          <a:lstStyle/>
          <a:p>
            <a:fld id="{6315554C-9387-4378-80C2-5F7076CAC952}" type="slidenum">
              <a:rPr lang="en-US" smtClean="0"/>
              <a:t>17</a:t>
            </a:fld>
            <a:endParaRPr lang="en-US"/>
          </a:p>
        </p:txBody>
      </p:sp>
      <p:sp>
        <p:nvSpPr>
          <p:cNvPr id="3" name="Title 2">
            <a:extLst>
              <a:ext uri="{FF2B5EF4-FFF2-40B4-BE49-F238E27FC236}">
                <a16:creationId xmlns:a16="http://schemas.microsoft.com/office/drawing/2014/main" id="{E9BAB5EE-226C-D79D-9178-6AEE82061946}"/>
              </a:ext>
            </a:extLst>
          </p:cNvPr>
          <p:cNvSpPr>
            <a:spLocks noGrp="1"/>
          </p:cNvSpPr>
          <p:nvPr>
            <p:ph type="title"/>
          </p:nvPr>
        </p:nvSpPr>
        <p:spPr>
          <a:xfrm>
            <a:off x="380093" y="409913"/>
            <a:ext cx="8677656" cy="514350"/>
          </a:xfrm>
        </p:spPr>
        <p:txBody>
          <a:bodyPr/>
          <a:lstStyle/>
          <a:p>
            <a:r>
              <a:rPr lang="en-US" sz="2700" b="1" dirty="0">
                <a:cs typeface="Helvetica"/>
              </a:rPr>
              <a:t>Case study: Notebook GPU selection</a:t>
            </a:r>
            <a:endParaRPr lang="en-US" sz="2700" b="1" dirty="0"/>
          </a:p>
        </p:txBody>
      </p:sp>
      <p:sp>
        <p:nvSpPr>
          <p:cNvPr id="5" name="TextBox 4">
            <a:extLst>
              <a:ext uri="{FF2B5EF4-FFF2-40B4-BE49-F238E27FC236}">
                <a16:creationId xmlns:a16="http://schemas.microsoft.com/office/drawing/2014/main" id="{BD824710-0C67-E340-71D6-531C7662D8F3}"/>
              </a:ext>
            </a:extLst>
          </p:cNvPr>
          <p:cNvSpPr txBox="1"/>
          <p:nvPr/>
        </p:nvSpPr>
        <p:spPr>
          <a:xfrm>
            <a:off x="950259" y="3756212"/>
            <a:ext cx="2160494" cy="369332"/>
          </a:xfrm>
          <a:prstGeom prst="rect">
            <a:avLst/>
          </a:prstGeom>
          <a:noFill/>
        </p:spPr>
        <p:txBody>
          <a:bodyPr wrap="square" rtlCol="0">
            <a:spAutoFit/>
          </a:bodyPr>
          <a:lstStyle/>
          <a:p>
            <a:r>
              <a:rPr lang="en-US" dirty="0"/>
              <a:t>Intel Arc Pro A60M</a:t>
            </a:r>
          </a:p>
        </p:txBody>
      </p:sp>
      <p:pic>
        <p:nvPicPr>
          <p:cNvPr id="8" name="Picture 7" descr="A computer chip with a rectangular blue rectangle&#10;&#10;Description automatically generated">
            <a:extLst>
              <a:ext uri="{FF2B5EF4-FFF2-40B4-BE49-F238E27FC236}">
                <a16:creationId xmlns:a16="http://schemas.microsoft.com/office/drawing/2014/main" id="{08EFCD9C-83A7-9669-0A84-C631D453409A}"/>
              </a:ext>
            </a:extLst>
          </p:cNvPr>
          <p:cNvPicPr>
            <a:picLocks noChangeAspect="1"/>
          </p:cNvPicPr>
          <p:nvPr/>
        </p:nvPicPr>
        <p:blipFill rotWithShape="1">
          <a:blip r:embed="rId3">
            <a:extLst>
              <a:ext uri="{28A0092B-C50C-407E-A947-70E740481C1C}">
                <a14:useLocalDpi xmlns:a14="http://schemas.microsoft.com/office/drawing/2010/main" val="0"/>
              </a:ext>
            </a:extLst>
          </a:blip>
          <a:srcRect l="17705" r="17590"/>
          <a:stretch/>
        </p:blipFill>
        <p:spPr>
          <a:xfrm>
            <a:off x="726142" y="1559928"/>
            <a:ext cx="2526444" cy="2196284"/>
          </a:xfrm>
          <a:prstGeom prst="rect">
            <a:avLst/>
          </a:prstGeom>
        </p:spPr>
      </p:pic>
      <p:pic>
        <p:nvPicPr>
          <p:cNvPr id="10" name="Picture 9" descr="A close-up of a computer chip&#10;&#10;Description automatically generated">
            <a:extLst>
              <a:ext uri="{FF2B5EF4-FFF2-40B4-BE49-F238E27FC236}">
                <a16:creationId xmlns:a16="http://schemas.microsoft.com/office/drawing/2014/main" id="{D62A865E-1AD9-B94E-F25C-B8EB41458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6196" y="1544386"/>
            <a:ext cx="2203624" cy="2211826"/>
          </a:xfrm>
          <a:prstGeom prst="rect">
            <a:avLst/>
          </a:prstGeom>
        </p:spPr>
      </p:pic>
      <p:sp>
        <p:nvSpPr>
          <p:cNvPr id="11" name="TextBox 10">
            <a:extLst>
              <a:ext uri="{FF2B5EF4-FFF2-40B4-BE49-F238E27FC236}">
                <a16:creationId xmlns:a16="http://schemas.microsoft.com/office/drawing/2014/main" id="{EB0F9A55-BD28-0168-7BDC-E8F9BE6A28A9}"/>
              </a:ext>
            </a:extLst>
          </p:cNvPr>
          <p:cNvSpPr txBox="1"/>
          <p:nvPr/>
        </p:nvSpPr>
        <p:spPr>
          <a:xfrm>
            <a:off x="3261943" y="1559928"/>
            <a:ext cx="1362635" cy="1015663"/>
          </a:xfrm>
          <a:prstGeom prst="rect">
            <a:avLst/>
          </a:prstGeom>
          <a:noFill/>
        </p:spPr>
        <p:txBody>
          <a:bodyPr wrap="square" rtlCol="0">
            <a:spAutoFit/>
          </a:bodyPr>
          <a:lstStyle/>
          <a:p>
            <a:r>
              <a:rPr lang="en-US" sz="2000" dirty="0"/>
              <a:t>TSMC N6</a:t>
            </a:r>
          </a:p>
          <a:p>
            <a:r>
              <a:rPr lang="en-US" sz="2000" dirty="0"/>
              <a:t>4.06 cm</a:t>
            </a:r>
            <a:r>
              <a:rPr lang="en-US" sz="2000" baseline="30000" dirty="0"/>
              <a:t>2</a:t>
            </a:r>
          </a:p>
          <a:p>
            <a:r>
              <a:rPr lang="en-US" sz="2000" dirty="0"/>
              <a:t>60 W</a:t>
            </a:r>
          </a:p>
        </p:txBody>
      </p:sp>
      <p:sp>
        <p:nvSpPr>
          <p:cNvPr id="12" name="TextBox 11">
            <a:extLst>
              <a:ext uri="{FF2B5EF4-FFF2-40B4-BE49-F238E27FC236}">
                <a16:creationId xmlns:a16="http://schemas.microsoft.com/office/drawing/2014/main" id="{66F1C591-98BD-E12B-47F4-814AD2D7E5C5}"/>
              </a:ext>
            </a:extLst>
          </p:cNvPr>
          <p:cNvSpPr txBox="1"/>
          <p:nvPr/>
        </p:nvSpPr>
        <p:spPr>
          <a:xfrm>
            <a:off x="7349820" y="1544386"/>
            <a:ext cx="1516274" cy="1015663"/>
          </a:xfrm>
          <a:prstGeom prst="rect">
            <a:avLst/>
          </a:prstGeom>
          <a:noFill/>
        </p:spPr>
        <p:txBody>
          <a:bodyPr wrap="square" rtlCol="0">
            <a:spAutoFit/>
          </a:bodyPr>
          <a:lstStyle/>
          <a:p>
            <a:r>
              <a:rPr lang="en-US" sz="2000" dirty="0"/>
              <a:t>Samsung 8N</a:t>
            </a:r>
          </a:p>
          <a:p>
            <a:r>
              <a:rPr lang="en-US" sz="2000" dirty="0"/>
              <a:t>3.92 cm</a:t>
            </a:r>
            <a:r>
              <a:rPr lang="en-US" sz="2000" baseline="30000" dirty="0"/>
              <a:t>2</a:t>
            </a:r>
          </a:p>
          <a:p>
            <a:r>
              <a:rPr lang="en-US" sz="2000" dirty="0"/>
              <a:t>70 W</a:t>
            </a:r>
          </a:p>
        </p:txBody>
      </p:sp>
      <p:sp>
        <p:nvSpPr>
          <p:cNvPr id="2" name="TextBox 1">
            <a:extLst>
              <a:ext uri="{FF2B5EF4-FFF2-40B4-BE49-F238E27FC236}">
                <a16:creationId xmlns:a16="http://schemas.microsoft.com/office/drawing/2014/main" id="{4C7F7EAD-2F9E-B256-139A-9C93196658A6}"/>
              </a:ext>
            </a:extLst>
          </p:cNvPr>
          <p:cNvSpPr txBox="1"/>
          <p:nvPr/>
        </p:nvSpPr>
        <p:spPr>
          <a:xfrm>
            <a:off x="5074259" y="3800295"/>
            <a:ext cx="3101788" cy="369332"/>
          </a:xfrm>
          <a:prstGeom prst="rect">
            <a:avLst/>
          </a:prstGeom>
          <a:noFill/>
        </p:spPr>
        <p:txBody>
          <a:bodyPr wrap="square" rtlCol="0">
            <a:spAutoFit/>
          </a:bodyPr>
          <a:lstStyle/>
          <a:p>
            <a:r>
              <a:rPr lang="en-US" dirty="0"/>
              <a:t>NVIDIA RTX A3000 Mobile</a:t>
            </a:r>
          </a:p>
        </p:txBody>
      </p:sp>
    </p:spTree>
    <p:extLst>
      <p:ext uri="{BB962C8B-B14F-4D97-AF65-F5344CB8AC3E}">
        <p14:creationId xmlns:p14="http://schemas.microsoft.com/office/powerpoint/2010/main" val="112471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graph of a graph&#10;&#10;Description automatically generated with medium confidence">
            <a:extLst>
              <a:ext uri="{FF2B5EF4-FFF2-40B4-BE49-F238E27FC236}">
                <a16:creationId xmlns:a16="http://schemas.microsoft.com/office/drawing/2014/main" id="{83C633D1-81D5-5A46-D76C-7F1896F21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269" y="207632"/>
            <a:ext cx="6528939" cy="4935868"/>
          </a:xfrm>
          <a:prstGeom prst="rect">
            <a:avLst/>
          </a:prstGeom>
        </p:spPr>
      </p:pic>
      <p:sp>
        <p:nvSpPr>
          <p:cNvPr id="7" name="Oval 6">
            <a:extLst>
              <a:ext uri="{FF2B5EF4-FFF2-40B4-BE49-F238E27FC236}">
                <a16:creationId xmlns:a16="http://schemas.microsoft.com/office/drawing/2014/main" id="{A58F5BB4-CA56-6CD8-71A8-238FFE108764}"/>
              </a:ext>
            </a:extLst>
          </p:cNvPr>
          <p:cNvSpPr/>
          <p:nvPr/>
        </p:nvSpPr>
        <p:spPr>
          <a:xfrm>
            <a:off x="3355873" y="617122"/>
            <a:ext cx="773723" cy="32154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C40B2A2-3C2F-9753-400E-99726C9C1C70}"/>
              </a:ext>
            </a:extLst>
          </p:cNvPr>
          <p:cNvSpPr/>
          <p:nvPr/>
        </p:nvSpPr>
        <p:spPr>
          <a:xfrm>
            <a:off x="4407876" y="620790"/>
            <a:ext cx="773723" cy="32154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D358C95-D8F0-A5B8-20DE-CDC3F6AFE251}"/>
              </a:ext>
            </a:extLst>
          </p:cNvPr>
          <p:cNvSpPr txBox="1"/>
          <p:nvPr/>
        </p:nvSpPr>
        <p:spPr>
          <a:xfrm>
            <a:off x="5137220" y="1529093"/>
            <a:ext cx="2416628" cy="646331"/>
          </a:xfrm>
          <a:prstGeom prst="rect">
            <a:avLst/>
          </a:prstGeom>
          <a:noFill/>
        </p:spPr>
        <p:txBody>
          <a:bodyPr wrap="square" rtlCol="0">
            <a:spAutoFit/>
          </a:bodyPr>
          <a:lstStyle/>
          <a:p>
            <a:r>
              <a:rPr lang="en-US" dirty="0"/>
              <a:t>Intel Arc Pro A60M</a:t>
            </a:r>
            <a:br>
              <a:rPr lang="en-US" dirty="0"/>
            </a:br>
            <a:r>
              <a:rPr lang="en-US" dirty="0"/>
              <a:t>is better?</a:t>
            </a:r>
          </a:p>
        </p:txBody>
      </p:sp>
      <p:sp>
        <p:nvSpPr>
          <p:cNvPr id="12" name="Freeform 11">
            <a:extLst>
              <a:ext uri="{FF2B5EF4-FFF2-40B4-BE49-F238E27FC236}">
                <a16:creationId xmlns:a16="http://schemas.microsoft.com/office/drawing/2014/main" id="{54B86C77-73A8-968E-FBD6-11F6562B164B}"/>
              </a:ext>
            </a:extLst>
          </p:cNvPr>
          <p:cNvSpPr/>
          <p:nvPr/>
        </p:nvSpPr>
        <p:spPr>
          <a:xfrm>
            <a:off x="2999433" y="2085653"/>
            <a:ext cx="4275574" cy="2491991"/>
          </a:xfrm>
          <a:custGeom>
            <a:avLst/>
            <a:gdLst>
              <a:gd name="connsiteX0" fmla="*/ 1160585 w 4275574"/>
              <a:gd name="connsiteY0" fmla="*/ 0 h 2491991"/>
              <a:gd name="connsiteX1" fmla="*/ 1160585 w 4275574"/>
              <a:gd name="connsiteY1" fmla="*/ 0 h 2491991"/>
              <a:gd name="connsiteX2" fmla="*/ 1140488 w 4275574"/>
              <a:gd name="connsiteY2" fmla="*/ 40193 h 2491991"/>
              <a:gd name="connsiteX3" fmla="*/ 1130440 w 4275574"/>
              <a:gd name="connsiteY3" fmla="*/ 55266 h 2491991"/>
              <a:gd name="connsiteX4" fmla="*/ 1125415 w 4275574"/>
              <a:gd name="connsiteY4" fmla="*/ 80387 h 2491991"/>
              <a:gd name="connsiteX5" fmla="*/ 1120391 w 4275574"/>
              <a:gd name="connsiteY5" fmla="*/ 95459 h 2491991"/>
              <a:gd name="connsiteX6" fmla="*/ 1110343 w 4275574"/>
              <a:gd name="connsiteY6" fmla="*/ 195943 h 2491991"/>
              <a:gd name="connsiteX7" fmla="*/ 1105319 w 4275574"/>
              <a:gd name="connsiteY7" fmla="*/ 221063 h 2491991"/>
              <a:gd name="connsiteX8" fmla="*/ 1100294 w 4275574"/>
              <a:gd name="connsiteY8" fmla="*/ 256233 h 2491991"/>
              <a:gd name="connsiteX9" fmla="*/ 1085222 w 4275574"/>
              <a:gd name="connsiteY9" fmla="*/ 306474 h 2491991"/>
              <a:gd name="connsiteX10" fmla="*/ 1080198 w 4275574"/>
              <a:gd name="connsiteY10" fmla="*/ 321547 h 2491991"/>
              <a:gd name="connsiteX11" fmla="*/ 1075174 w 4275574"/>
              <a:gd name="connsiteY11" fmla="*/ 336620 h 2491991"/>
              <a:gd name="connsiteX12" fmla="*/ 1065125 w 4275574"/>
              <a:gd name="connsiteY12" fmla="*/ 381837 h 2491991"/>
              <a:gd name="connsiteX13" fmla="*/ 1055077 w 4275574"/>
              <a:gd name="connsiteY13" fmla="*/ 411982 h 2491991"/>
              <a:gd name="connsiteX14" fmla="*/ 1040004 w 4275574"/>
              <a:gd name="connsiteY14" fmla="*/ 442127 h 2491991"/>
              <a:gd name="connsiteX15" fmla="*/ 1019908 w 4275574"/>
              <a:gd name="connsiteY15" fmla="*/ 487345 h 2491991"/>
              <a:gd name="connsiteX16" fmla="*/ 1009859 w 4275574"/>
              <a:gd name="connsiteY16" fmla="*/ 537587 h 2491991"/>
              <a:gd name="connsiteX17" fmla="*/ 999811 w 4275574"/>
              <a:gd name="connsiteY17" fmla="*/ 577780 h 2491991"/>
              <a:gd name="connsiteX18" fmla="*/ 994787 w 4275574"/>
              <a:gd name="connsiteY18" fmla="*/ 602901 h 2491991"/>
              <a:gd name="connsiteX19" fmla="*/ 989763 w 4275574"/>
              <a:gd name="connsiteY19" fmla="*/ 622998 h 2491991"/>
              <a:gd name="connsiteX20" fmla="*/ 984738 w 4275574"/>
              <a:gd name="connsiteY20" fmla="*/ 668215 h 2491991"/>
              <a:gd name="connsiteX21" fmla="*/ 969666 w 4275574"/>
              <a:gd name="connsiteY21" fmla="*/ 733529 h 2491991"/>
              <a:gd name="connsiteX22" fmla="*/ 959618 w 4275574"/>
              <a:gd name="connsiteY22" fmla="*/ 768699 h 2491991"/>
              <a:gd name="connsiteX23" fmla="*/ 949569 w 4275574"/>
              <a:gd name="connsiteY23" fmla="*/ 798844 h 2491991"/>
              <a:gd name="connsiteX24" fmla="*/ 939521 w 4275574"/>
              <a:gd name="connsiteY24" fmla="*/ 849085 h 2491991"/>
              <a:gd name="connsiteX25" fmla="*/ 929472 w 4275574"/>
              <a:gd name="connsiteY25" fmla="*/ 879231 h 2491991"/>
              <a:gd name="connsiteX26" fmla="*/ 924448 w 4275574"/>
              <a:gd name="connsiteY26" fmla="*/ 899327 h 2491991"/>
              <a:gd name="connsiteX27" fmla="*/ 919424 w 4275574"/>
              <a:gd name="connsiteY27" fmla="*/ 914400 h 2491991"/>
              <a:gd name="connsiteX28" fmla="*/ 909376 w 4275574"/>
              <a:gd name="connsiteY28" fmla="*/ 954593 h 2491991"/>
              <a:gd name="connsiteX29" fmla="*/ 899327 w 4275574"/>
              <a:gd name="connsiteY29" fmla="*/ 984738 h 2491991"/>
              <a:gd name="connsiteX30" fmla="*/ 889279 w 4275574"/>
              <a:gd name="connsiteY30" fmla="*/ 1040004 h 2491991"/>
              <a:gd name="connsiteX31" fmla="*/ 884255 w 4275574"/>
              <a:gd name="connsiteY31" fmla="*/ 1055077 h 2491991"/>
              <a:gd name="connsiteX32" fmla="*/ 869182 w 4275574"/>
              <a:gd name="connsiteY32" fmla="*/ 1110343 h 2491991"/>
              <a:gd name="connsiteX33" fmla="*/ 859134 w 4275574"/>
              <a:gd name="connsiteY33" fmla="*/ 1130439 h 2491991"/>
              <a:gd name="connsiteX34" fmla="*/ 844062 w 4275574"/>
              <a:gd name="connsiteY34" fmla="*/ 1175657 h 2491991"/>
              <a:gd name="connsiteX35" fmla="*/ 839037 w 4275574"/>
              <a:gd name="connsiteY35" fmla="*/ 1190729 h 2491991"/>
              <a:gd name="connsiteX36" fmla="*/ 828989 w 4275574"/>
              <a:gd name="connsiteY36" fmla="*/ 1205802 h 2491991"/>
              <a:gd name="connsiteX37" fmla="*/ 823965 w 4275574"/>
              <a:gd name="connsiteY37" fmla="*/ 1225899 h 2491991"/>
              <a:gd name="connsiteX38" fmla="*/ 818941 w 4275574"/>
              <a:gd name="connsiteY38" fmla="*/ 1240971 h 2491991"/>
              <a:gd name="connsiteX39" fmla="*/ 813916 w 4275574"/>
              <a:gd name="connsiteY39" fmla="*/ 1266092 h 2491991"/>
              <a:gd name="connsiteX40" fmla="*/ 803868 w 4275574"/>
              <a:gd name="connsiteY40" fmla="*/ 1296237 h 2491991"/>
              <a:gd name="connsiteX41" fmla="*/ 793820 w 4275574"/>
              <a:gd name="connsiteY41" fmla="*/ 1351503 h 2491991"/>
              <a:gd name="connsiteX42" fmla="*/ 783771 w 4275574"/>
              <a:gd name="connsiteY42" fmla="*/ 1381648 h 2491991"/>
              <a:gd name="connsiteX43" fmla="*/ 778747 w 4275574"/>
              <a:gd name="connsiteY43" fmla="*/ 1401745 h 2491991"/>
              <a:gd name="connsiteX44" fmla="*/ 768699 w 4275574"/>
              <a:gd name="connsiteY44" fmla="*/ 1431890 h 2491991"/>
              <a:gd name="connsiteX45" fmla="*/ 763675 w 4275574"/>
              <a:gd name="connsiteY45" fmla="*/ 1446962 h 2491991"/>
              <a:gd name="connsiteX46" fmla="*/ 753626 w 4275574"/>
              <a:gd name="connsiteY46" fmla="*/ 1487156 h 2491991"/>
              <a:gd name="connsiteX47" fmla="*/ 748602 w 4275574"/>
              <a:gd name="connsiteY47" fmla="*/ 1517301 h 2491991"/>
              <a:gd name="connsiteX48" fmla="*/ 733530 w 4275574"/>
              <a:gd name="connsiteY48" fmla="*/ 1562518 h 2491991"/>
              <a:gd name="connsiteX49" fmla="*/ 728505 w 4275574"/>
              <a:gd name="connsiteY49" fmla="*/ 1577591 h 2491991"/>
              <a:gd name="connsiteX50" fmla="*/ 723481 w 4275574"/>
              <a:gd name="connsiteY50" fmla="*/ 1592663 h 2491991"/>
              <a:gd name="connsiteX51" fmla="*/ 713433 w 4275574"/>
              <a:gd name="connsiteY51" fmla="*/ 1607736 h 2491991"/>
              <a:gd name="connsiteX52" fmla="*/ 703385 w 4275574"/>
              <a:gd name="connsiteY52" fmla="*/ 1647929 h 2491991"/>
              <a:gd name="connsiteX53" fmla="*/ 693336 w 4275574"/>
              <a:gd name="connsiteY53" fmla="*/ 1678074 h 2491991"/>
              <a:gd name="connsiteX54" fmla="*/ 688312 w 4275574"/>
              <a:gd name="connsiteY54" fmla="*/ 1693147 h 2491991"/>
              <a:gd name="connsiteX55" fmla="*/ 678264 w 4275574"/>
              <a:gd name="connsiteY55" fmla="*/ 1733340 h 2491991"/>
              <a:gd name="connsiteX56" fmla="*/ 673240 w 4275574"/>
              <a:gd name="connsiteY56" fmla="*/ 1768510 h 2491991"/>
              <a:gd name="connsiteX57" fmla="*/ 663191 w 4275574"/>
              <a:gd name="connsiteY57" fmla="*/ 1798655 h 2491991"/>
              <a:gd name="connsiteX58" fmla="*/ 658167 w 4275574"/>
              <a:gd name="connsiteY58" fmla="*/ 1818751 h 2491991"/>
              <a:gd name="connsiteX59" fmla="*/ 648119 w 4275574"/>
              <a:gd name="connsiteY59" fmla="*/ 1853921 h 2491991"/>
              <a:gd name="connsiteX60" fmla="*/ 638070 w 4275574"/>
              <a:gd name="connsiteY60" fmla="*/ 1899138 h 2491991"/>
              <a:gd name="connsiteX61" fmla="*/ 628022 w 4275574"/>
              <a:gd name="connsiteY61" fmla="*/ 1934307 h 2491991"/>
              <a:gd name="connsiteX62" fmla="*/ 607925 w 4275574"/>
              <a:gd name="connsiteY62" fmla="*/ 1974501 h 2491991"/>
              <a:gd name="connsiteX63" fmla="*/ 587829 w 4275574"/>
              <a:gd name="connsiteY63" fmla="*/ 2019718 h 2491991"/>
              <a:gd name="connsiteX64" fmla="*/ 582804 w 4275574"/>
              <a:gd name="connsiteY64" fmla="*/ 2034791 h 2491991"/>
              <a:gd name="connsiteX65" fmla="*/ 557683 w 4275574"/>
              <a:gd name="connsiteY65" fmla="*/ 2059912 h 2491991"/>
              <a:gd name="connsiteX66" fmla="*/ 537587 w 4275574"/>
              <a:gd name="connsiteY66" fmla="*/ 2090057 h 2491991"/>
              <a:gd name="connsiteX67" fmla="*/ 517490 w 4275574"/>
              <a:gd name="connsiteY67" fmla="*/ 2110154 h 2491991"/>
              <a:gd name="connsiteX68" fmla="*/ 507442 w 4275574"/>
              <a:gd name="connsiteY68" fmla="*/ 2125226 h 2491991"/>
              <a:gd name="connsiteX69" fmla="*/ 492369 w 4275574"/>
              <a:gd name="connsiteY69" fmla="*/ 2150347 h 2491991"/>
              <a:gd name="connsiteX70" fmla="*/ 457200 w 4275574"/>
              <a:gd name="connsiteY70" fmla="*/ 2195565 h 2491991"/>
              <a:gd name="connsiteX71" fmla="*/ 452176 w 4275574"/>
              <a:gd name="connsiteY71" fmla="*/ 2210637 h 2491991"/>
              <a:gd name="connsiteX72" fmla="*/ 432079 w 4275574"/>
              <a:gd name="connsiteY72" fmla="*/ 2235758 h 2491991"/>
              <a:gd name="connsiteX73" fmla="*/ 427055 w 4275574"/>
              <a:gd name="connsiteY73" fmla="*/ 2250831 h 2491991"/>
              <a:gd name="connsiteX74" fmla="*/ 417007 w 4275574"/>
              <a:gd name="connsiteY74" fmla="*/ 2265903 h 2491991"/>
              <a:gd name="connsiteX75" fmla="*/ 406958 w 4275574"/>
              <a:gd name="connsiteY75" fmla="*/ 2296048 h 2491991"/>
              <a:gd name="connsiteX76" fmla="*/ 391886 w 4275574"/>
              <a:gd name="connsiteY76" fmla="*/ 2311121 h 2491991"/>
              <a:gd name="connsiteX77" fmla="*/ 381837 w 4275574"/>
              <a:gd name="connsiteY77" fmla="*/ 2326193 h 2491991"/>
              <a:gd name="connsiteX78" fmla="*/ 366765 w 4275574"/>
              <a:gd name="connsiteY78" fmla="*/ 2336241 h 2491991"/>
              <a:gd name="connsiteX79" fmla="*/ 356716 w 4275574"/>
              <a:gd name="connsiteY79" fmla="*/ 2346290 h 2491991"/>
              <a:gd name="connsiteX80" fmla="*/ 346668 w 4275574"/>
              <a:gd name="connsiteY80" fmla="*/ 2361362 h 2491991"/>
              <a:gd name="connsiteX81" fmla="*/ 331596 w 4275574"/>
              <a:gd name="connsiteY81" fmla="*/ 2366387 h 2491991"/>
              <a:gd name="connsiteX82" fmla="*/ 306475 w 4275574"/>
              <a:gd name="connsiteY82" fmla="*/ 2386483 h 2491991"/>
              <a:gd name="connsiteX83" fmla="*/ 276330 w 4275574"/>
              <a:gd name="connsiteY83" fmla="*/ 2406580 h 2491991"/>
              <a:gd name="connsiteX84" fmla="*/ 236136 w 4275574"/>
              <a:gd name="connsiteY84" fmla="*/ 2426677 h 2491991"/>
              <a:gd name="connsiteX85" fmla="*/ 221064 w 4275574"/>
              <a:gd name="connsiteY85" fmla="*/ 2436725 h 2491991"/>
              <a:gd name="connsiteX86" fmla="*/ 190919 w 4275574"/>
              <a:gd name="connsiteY86" fmla="*/ 2446773 h 2491991"/>
              <a:gd name="connsiteX87" fmla="*/ 175846 w 4275574"/>
              <a:gd name="connsiteY87" fmla="*/ 2451798 h 2491991"/>
              <a:gd name="connsiteX88" fmla="*/ 130629 w 4275574"/>
              <a:gd name="connsiteY88" fmla="*/ 2466870 h 2491991"/>
              <a:gd name="connsiteX89" fmla="*/ 115556 w 4275574"/>
              <a:gd name="connsiteY89" fmla="*/ 2471894 h 2491991"/>
              <a:gd name="connsiteX90" fmla="*/ 85411 w 4275574"/>
              <a:gd name="connsiteY90" fmla="*/ 2476918 h 2491991"/>
              <a:gd name="connsiteX91" fmla="*/ 20097 w 4275574"/>
              <a:gd name="connsiteY91" fmla="*/ 2486967 h 2491991"/>
              <a:gd name="connsiteX92" fmla="*/ 0 w 4275574"/>
              <a:gd name="connsiteY92" fmla="*/ 2491991 h 2491991"/>
              <a:gd name="connsiteX93" fmla="*/ 4275574 w 4275574"/>
              <a:gd name="connsiteY93" fmla="*/ 2481943 h 2491991"/>
              <a:gd name="connsiteX94" fmla="*/ 4225332 w 4275574"/>
              <a:gd name="connsiteY94" fmla="*/ 2486967 h 2491991"/>
              <a:gd name="connsiteX95" fmla="*/ 4195187 w 4275574"/>
              <a:gd name="connsiteY95" fmla="*/ 2481943 h 2491991"/>
              <a:gd name="connsiteX96" fmla="*/ 4089679 w 4275574"/>
              <a:gd name="connsiteY96" fmla="*/ 2476918 h 2491991"/>
              <a:gd name="connsiteX97" fmla="*/ 4034413 w 4275574"/>
              <a:gd name="connsiteY97" fmla="*/ 2466870 h 2491991"/>
              <a:gd name="connsiteX98" fmla="*/ 3954026 w 4275574"/>
              <a:gd name="connsiteY98" fmla="*/ 2461846 h 2491991"/>
              <a:gd name="connsiteX99" fmla="*/ 3913833 w 4275574"/>
              <a:gd name="connsiteY99" fmla="*/ 2456822 h 2491991"/>
              <a:gd name="connsiteX100" fmla="*/ 3853543 w 4275574"/>
              <a:gd name="connsiteY100" fmla="*/ 2451798 h 2491991"/>
              <a:gd name="connsiteX101" fmla="*/ 3833446 w 4275574"/>
              <a:gd name="connsiteY101" fmla="*/ 2446773 h 2491991"/>
              <a:gd name="connsiteX102" fmla="*/ 3783204 w 4275574"/>
              <a:gd name="connsiteY102" fmla="*/ 2436725 h 2491991"/>
              <a:gd name="connsiteX103" fmla="*/ 3753059 w 4275574"/>
              <a:gd name="connsiteY103" fmla="*/ 2426677 h 2491991"/>
              <a:gd name="connsiteX104" fmla="*/ 3737987 w 4275574"/>
              <a:gd name="connsiteY104" fmla="*/ 2421652 h 2491991"/>
              <a:gd name="connsiteX105" fmla="*/ 3697793 w 4275574"/>
              <a:gd name="connsiteY105" fmla="*/ 2411604 h 2491991"/>
              <a:gd name="connsiteX106" fmla="*/ 3677697 w 4275574"/>
              <a:gd name="connsiteY106" fmla="*/ 2406580 h 2491991"/>
              <a:gd name="connsiteX107" fmla="*/ 3652576 w 4275574"/>
              <a:gd name="connsiteY107" fmla="*/ 2401556 h 2491991"/>
              <a:gd name="connsiteX108" fmla="*/ 3562141 w 4275574"/>
              <a:gd name="connsiteY108" fmla="*/ 2386483 h 2491991"/>
              <a:gd name="connsiteX109" fmla="*/ 3542044 w 4275574"/>
              <a:gd name="connsiteY109" fmla="*/ 2381459 h 2491991"/>
              <a:gd name="connsiteX110" fmla="*/ 3491802 w 4275574"/>
              <a:gd name="connsiteY110" fmla="*/ 2371411 h 2491991"/>
              <a:gd name="connsiteX111" fmla="*/ 3451609 w 4275574"/>
              <a:gd name="connsiteY111" fmla="*/ 2361362 h 2491991"/>
              <a:gd name="connsiteX112" fmla="*/ 3401367 w 4275574"/>
              <a:gd name="connsiteY112" fmla="*/ 2346290 h 2491991"/>
              <a:gd name="connsiteX113" fmla="*/ 3386294 w 4275574"/>
              <a:gd name="connsiteY113" fmla="*/ 2341266 h 2491991"/>
              <a:gd name="connsiteX114" fmla="*/ 3371222 w 4275574"/>
              <a:gd name="connsiteY114" fmla="*/ 2331217 h 2491991"/>
              <a:gd name="connsiteX115" fmla="*/ 3356149 w 4275574"/>
              <a:gd name="connsiteY115" fmla="*/ 2326193 h 2491991"/>
              <a:gd name="connsiteX116" fmla="*/ 3326004 w 4275574"/>
              <a:gd name="connsiteY116" fmla="*/ 2306096 h 2491991"/>
              <a:gd name="connsiteX117" fmla="*/ 3310932 w 4275574"/>
              <a:gd name="connsiteY117" fmla="*/ 2296048 h 2491991"/>
              <a:gd name="connsiteX118" fmla="*/ 3295859 w 4275574"/>
              <a:gd name="connsiteY118" fmla="*/ 2291024 h 2491991"/>
              <a:gd name="connsiteX119" fmla="*/ 3265714 w 4275574"/>
              <a:gd name="connsiteY119" fmla="*/ 2270927 h 2491991"/>
              <a:gd name="connsiteX120" fmla="*/ 3250642 w 4275574"/>
              <a:gd name="connsiteY120" fmla="*/ 2260879 h 2491991"/>
              <a:gd name="connsiteX121" fmla="*/ 3240593 w 4275574"/>
              <a:gd name="connsiteY121" fmla="*/ 2250831 h 2491991"/>
              <a:gd name="connsiteX122" fmla="*/ 3220497 w 4275574"/>
              <a:gd name="connsiteY122" fmla="*/ 2245806 h 2491991"/>
              <a:gd name="connsiteX123" fmla="*/ 3195376 w 4275574"/>
              <a:gd name="connsiteY123" fmla="*/ 2225710 h 2491991"/>
              <a:gd name="connsiteX124" fmla="*/ 3175279 w 4275574"/>
              <a:gd name="connsiteY124" fmla="*/ 2215661 h 2491991"/>
              <a:gd name="connsiteX125" fmla="*/ 3145134 w 4275574"/>
              <a:gd name="connsiteY125" fmla="*/ 2195565 h 2491991"/>
              <a:gd name="connsiteX126" fmla="*/ 3109965 w 4275574"/>
              <a:gd name="connsiteY126" fmla="*/ 2170444 h 2491991"/>
              <a:gd name="connsiteX127" fmla="*/ 3099916 w 4275574"/>
              <a:gd name="connsiteY127" fmla="*/ 2160395 h 2491991"/>
              <a:gd name="connsiteX128" fmla="*/ 3069771 w 4275574"/>
              <a:gd name="connsiteY128" fmla="*/ 2145323 h 2491991"/>
              <a:gd name="connsiteX129" fmla="*/ 3059723 w 4275574"/>
              <a:gd name="connsiteY129" fmla="*/ 2135274 h 2491991"/>
              <a:gd name="connsiteX130" fmla="*/ 3044651 w 4275574"/>
              <a:gd name="connsiteY130" fmla="*/ 2125226 h 2491991"/>
              <a:gd name="connsiteX131" fmla="*/ 3004457 w 4275574"/>
              <a:gd name="connsiteY131" fmla="*/ 2095081 h 2491991"/>
              <a:gd name="connsiteX132" fmla="*/ 2984360 w 4275574"/>
              <a:gd name="connsiteY132" fmla="*/ 2069960 h 2491991"/>
              <a:gd name="connsiteX133" fmla="*/ 2969288 w 4275574"/>
              <a:gd name="connsiteY133" fmla="*/ 2059912 h 2491991"/>
              <a:gd name="connsiteX134" fmla="*/ 2949191 w 4275574"/>
              <a:gd name="connsiteY134" fmla="*/ 2039815 h 2491991"/>
              <a:gd name="connsiteX135" fmla="*/ 2919046 w 4275574"/>
              <a:gd name="connsiteY135" fmla="*/ 2024743 h 2491991"/>
              <a:gd name="connsiteX136" fmla="*/ 2908998 w 4275574"/>
              <a:gd name="connsiteY136" fmla="*/ 2014694 h 2491991"/>
              <a:gd name="connsiteX137" fmla="*/ 2878853 w 4275574"/>
              <a:gd name="connsiteY137" fmla="*/ 1994598 h 2491991"/>
              <a:gd name="connsiteX138" fmla="*/ 2853732 w 4275574"/>
              <a:gd name="connsiteY138" fmla="*/ 1969477 h 2491991"/>
              <a:gd name="connsiteX139" fmla="*/ 2838659 w 4275574"/>
              <a:gd name="connsiteY139" fmla="*/ 1954404 h 2491991"/>
              <a:gd name="connsiteX140" fmla="*/ 2823587 w 4275574"/>
              <a:gd name="connsiteY140" fmla="*/ 1944356 h 2491991"/>
              <a:gd name="connsiteX141" fmla="*/ 2813538 w 4275574"/>
              <a:gd name="connsiteY141" fmla="*/ 1929283 h 2491991"/>
              <a:gd name="connsiteX142" fmla="*/ 2798466 w 4275574"/>
              <a:gd name="connsiteY142" fmla="*/ 1919235 h 2491991"/>
              <a:gd name="connsiteX143" fmla="*/ 2783393 w 4275574"/>
              <a:gd name="connsiteY143" fmla="*/ 1904162 h 2491991"/>
              <a:gd name="connsiteX144" fmla="*/ 2768321 w 4275574"/>
              <a:gd name="connsiteY144" fmla="*/ 1894114 h 2491991"/>
              <a:gd name="connsiteX145" fmla="*/ 2748224 w 4275574"/>
              <a:gd name="connsiteY145" fmla="*/ 1874017 h 2491991"/>
              <a:gd name="connsiteX146" fmla="*/ 2718079 w 4275574"/>
              <a:gd name="connsiteY146" fmla="*/ 1848896 h 2491991"/>
              <a:gd name="connsiteX147" fmla="*/ 2703007 w 4275574"/>
              <a:gd name="connsiteY147" fmla="*/ 1828800 h 2491991"/>
              <a:gd name="connsiteX148" fmla="*/ 2677886 w 4275574"/>
              <a:gd name="connsiteY148" fmla="*/ 1803679 h 2491991"/>
              <a:gd name="connsiteX149" fmla="*/ 2667837 w 4275574"/>
              <a:gd name="connsiteY149" fmla="*/ 1793631 h 2491991"/>
              <a:gd name="connsiteX150" fmla="*/ 2642716 w 4275574"/>
              <a:gd name="connsiteY150" fmla="*/ 1763485 h 2491991"/>
              <a:gd name="connsiteX151" fmla="*/ 2632668 w 4275574"/>
              <a:gd name="connsiteY151" fmla="*/ 1748413 h 2491991"/>
              <a:gd name="connsiteX152" fmla="*/ 2617596 w 4275574"/>
              <a:gd name="connsiteY152" fmla="*/ 1738365 h 2491991"/>
              <a:gd name="connsiteX153" fmla="*/ 2592475 w 4275574"/>
              <a:gd name="connsiteY153" fmla="*/ 1713244 h 2491991"/>
              <a:gd name="connsiteX154" fmla="*/ 2557305 w 4275574"/>
              <a:gd name="connsiteY154" fmla="*/ 1688123 h 2491991"/>
              <a:gd name="connsiteX155" fmla="*/ 2527160 w 4275574"/>
              <a:gd name="connsiteY155" fmla="*/ 1657978 h 2491991"/>
              <a:gd name="connsiteX156" fmla="*/ 2466870 w 4275574"/>
              <a:gd name="connsiteY156" fmla="*/ 1597688 h 2491991"/>
              <a:gd name="connsiteX157" fmla="*/ 2441749 w 4275574"/>
              <a:gd name="connsiteY157" fmla="*/ 1572567 h 2491991"/>
              <a:gd name="connsiteX158" fmla="*/ 2431701 w 4275574"/>
              <a:gd name="connsiteY158" fmla="*/ 1562518 h 2491991"/>
              <a:gd name="connsiteX159" fmla="*/ 2421653 w 4275574"/>
              <a:gd name="connsiteY159" fmla="*/ 1547446 h 2491991"/>
              <a:gd name="connsiteX160" fmla="*/ 2401556 w 4275574"/>
              <a:gd name="connsiteY160" fmla="*/ 1527349 h 2491991"/>
              <a:gd name="connsiteX161" fmla="*/ 2386483 w 4275574"/>
              <a:gd name="connsiteY161" fmla="*/ 1512277 h 2491991"/>
              <a:gd name="connsiteX162" fmla="*/ 2361363 w 4275574"/>
              <a:gd name="connsiteY162" fmla="*/ 1482132 h 2491991"/>
              <a:gd name="connsiteX163" fmla="*/ 2346290 w 4275574"/>
              <a:gd name="connsiteY163" fmla="*/ 1462035 h 2491991"/>
              <a:gd name="connsiteX164" fmla="*/ 2321169 w 4275574"/>
              <a:gd name="connsiteY164" fmla="*/ 1436914 h 2491991"/>
              <a:gd name="connsiteX165" fmla="*/ 2301072 w 4275574"/>
              <a:gd name="connsiteY165" fmla="*/ 1406769 h 2491991"/>
              <a:gd name="connsiteX166" fmla="*/ 2291024 w 4275574"/>
              <a:gd name="connsiteY166" fmla="*/ 1391696 h 2491991"/>
              <a:gd name="connsiteX167" fmla="*/ 2255855 w 4275574"/>
              <a:gd name="connsiteY167" fmla="*/ 1356527 h 2491991"/>
              <a:gd name="connsiteX168" fmla="*/ 2245807 w 4275574"/>
              <a:gd name="connsiteY168" fmla="*/ 1341455 h 2491991"/>
              <a:gd name="connsiteX169" fmla="*/ 2225710 w 4275574"/>
              <a:gd name="connsiteY169" fmla="*/ 1326382 h 2491991"/>
              <a:gd name="connsiteX170" fmla="*/ 2180492 w 4275574"/>
              <a:gd name="connsiteY170" fmla="*/ 1281165 h 2491991"/>
              <a:gd name="connsiteX171" fmla="*/ 2170444 w 4275574"/>
              <a:gd name="connsiteY171" fmla="*/ 1271116 h 2491991"/>
              <a:gd name="connsiteX172" fmla="*/ 2160396 w 4275574"/>
              <a:gd name="connsiteY172" fmla="*/ 1256044 h 2491991"/>
              <a:gd name="connsiteX173" fmla="*/ 2130251 w 4275574"/>
              <a:gd name="connsiteY173" fmla="*/ 1225899 h 2491991"/>
              <a:gd name="connsiteX174" fmla="*/ 2105130 w 4275574"/>
              <a:gd name="connsiteY174" fmla="*/ 1200778 h 2491991"/>
              <a:gd name="connsiteX175" fmla="*/ 2095081 w 4275574"/>
              <a:gd name="connsiteY175" fmla="*/ 1190729 h 2491991"/>
              <a:gd name="connsiteX176" fmla="*/ 2080009 w 4275574"/>
              <a:gd name="connsiteY176" fmla="*/ 1175657 h 2491991"/>
              <a:gd name="connsiteX177" fmla="*/ 2064936 w 4275574"/>
              <a:gd name="connsiteY177" fmla="*/ 1145512 h 2491991"/>
              <a:gd name="connsiteX178" fmla="*/ 2054888 w 4275574"/>
              <a:gd name="connsiteY178" fmla="*/ 1115367 h 2491991"/>
              <a:gd name="connsiteX179" fmla="*/ 2029767 w 4275574"/>
              <a:gd name="connsiteY179" fmla="*/ 1095270 h 2491991"/>
              <a:gd name="connsiteX180" fmla="*/ 1989574 w 4275574"/>
              <a:gd name="connsiteY180" fmla="*/ 1065125 h 2491991"/>
              <a:gd name="connsiteX181" fmla="*/ 1959429 w 4275574"/>
              <a:gd name="connsiteY181" fmla="*/ 1029956 h 2491991"/>
              <a:gd name="connsiteX182" fmla="*/ 1949380 w 4275574"/>
              <a:gd name="connsiteY182" fmla="*/ 1019907 h 2491991"/>
              <a:gd name="connsiteX183" fmla="*/ 1934308 w 4275574"/>
              <a:gd name="connsiteY183" fmla="*/ 999811 h 2491991"/>
              <a:gd name="connsiteX184" fmla="*/ 1924259 w 4275574"/>
              <a:gd name="connsiteY184" fmla="*/ 989762 h 2491991"/>
              <a:gd name="connsiteX185" fmla="*/ 1914211 w 4275574"/>
              <a:gd name="connsiteY185" fmla="*/ 974690 h 2491991"/>
              <a:gd name="connsiteX186" fmla="*/ 1894114 w 4275574"/>
              <a:gd name="connsiteY186" fmla="*/ 954593 h 2491991"/>
              <a:gd name="connsiteX187" fmla="*/ 1889090 w 4275574"/>
              <a:gd name="connsiteY187" fmla="*/ 939521 h 2491991"/>
              <a:gd name="connsiteX188" fmla="*/ 1868993 w 4275574"/>
              <a:gd name="connsiteY188" fmla="*/ 919424 h 2491991"/>
              <a:gd name="connsiteX189" fmla="*/ 1853921 w 4275574"/>
              <a:gd name="connsiteY189" fmla="*/ 889279 h 2491991"/>
              <a:gd name="connsiteX190" fmla="*/ 1843872 w 4275574"/>
              <a:gd name="connsiteY190" fmla="*/ 879231 h 2491991"/>
              <a:gd name="connsiteX191" fmla="*/ 1833824 w 4275574"/>
              <a:gd name="connsiteY191" fmla="*/ 864158 h 2491991"/>
              <a:gd name="connsiteX192" fmla="*/ 1828800 w 4275574"/>
              <a:gd name="connsiteY192" fmla="*/ 849085 h 2491991"/>
              <a:gd name="connsiteX193" fmla="*/ 1813727 w 4275574"/>
              <a:gd name="connsiteY193" fmla="*/ 839037 h 2491991"/>
              <a:gd name="connsiteX194" fmla="*/ 1808703 w 4275574"/>
              <a:gd name="connsiteY194" fmla="*/ 823965 h 2491991"/>
              <a:gd name="connsiteX195" fmla="*/ 1778558 w 4275574"/>
              <a:gd name="connsiteY195" fmla="*/ 773723 h 2491991"/>
              <a:gd name="connsiteX196" fmla="*/ 1768510 w 4275574"/>
              <a:gd name="connsiteY196" fmla="*/ 763674 h 2491991"/>
              <a:gd name="connsiteX197" fmla="*/ 1758462 w 4275574"/>
              <a:gd name="connsiteY197" fmla="*/ 743578 h 2491991"/>
              <a:gd name="connsiteX198" fmla="*/ 1748413 w 4275574"/>
              <a:gd name="connsiteY198" fmla="*/ 733529 h 2491991"/>
              <a:gd name="connsiteX199" fmla="*/ 1738365 w 4275574"/>
              <a:gd name="connsiteY199" fmla="*/ 718457 h 2491991"/>
              <a:gd name="connsiteX200" fmla="*/ 1723292 w 4275574"/>
              <a:gd name="connsiteY200" fmla="*/ 698360 h 2491991"/>
              <a:gd name="connsiteX201" fmla="*/ 1718268 w 4275574"/>
              <a:gd name="connsiteY201" fmla="*/ 683288 h 2491991"/>
              <a:gd name="connsiteX202" fmla="*/ 1703196 w 4275574"/>
              <a:gd name="connsiteY202" fmla="*/ 673239 h 2491991"/>
              <a:gd name="connsiteX203" fmla="*/ 1693147 w 4275574"/>
              <a:gd name="connsiteY203" fmla="*/ 663191 h 2491991"/>
              <a:gd name="connsiteX204" fmla="*/ 1668026 w 4275574"/>
              <a:gd name="connsiteY204" fmla="*/ 643094 h 2491991"/>
              <a:gd name="connsiteX205" fmla="*/ 1637881 w 4275574"/>
              <a:gd name="connsiteY205" fmla="*/ 602901 h 2491991"/>
              <a:gd name="connsiteX206" fmla="*/ 1627833 w 4275574"/>
              <a:gd name="connsiteY206" fmla="*/ 592852 h 2491991"/>
              <a:gd name="connsiteX207" fmla="*/ 1617785 w 4275574"/>
              <a:gd name="connsiteY207" fmla="*/ 577780 h 2491991"/>
              <a:gd name="connsiteX208" fmla="*/ 1597688 w 4275574"/>
              <a:gd name="connsiteY208" fmla="*/ 557683 h 2491991"/>
              <a:gd name="connsiteX209" fmla="*/ 1562519 w 4275574"/>
              <a:gd name="connsiteY209" fmla="*/ 517490 h 2491991"/>
              <a:gd name="connsiteX210" fmla="*/ 1542422 w 4275574"/>
              <a:gd name="connsiteY210" fmla="*/ 497393 h 2491991"/>
              <a:gd name="connsiteX211" fmla="*/ 1517301 w 4275574"/>
              <a:gd name="connsiteY211" fmla="*/ 472272 h 2491991"/>
              <a:gd name="connsiteX212" fmla="*/ 1497204 w 4275574"/>
              <a:gd name="connsiteY212" fmla="*/ 442127 h 2491991"/>
              <a:gd name="connsiteX213" fmla="*/ 1487156 w 4275574"/>
              <a:gd name="connsiteY213" fmla="*/ 427055 h 2491991"/>
              <a:gd name="connsiteX214" fmla="*/ 1467059 w 4275574"/>
              <a:gd name="connsiteY214" fmla="*/ 406958 h 2491991"/>
              <a:gd name="connsiteX215" fmla="*/ 1457011 w 4275574"/>
              <a:gd name="connsiteY215" fmla="*/ 391885 h 2491991"/>
              <a:gd name="connsiteX216" fmla="*/ 1426866 w 4275574"/>
              <a:gd name="connsiteY216" fmla="*/ 361740 h 2491991"/>
              <a:gd name="connsiteX217" fmla="*/ 1381648 w 4275574"/>
              <a:gd name="connsiteY217" fmla="*/ 301450 h 2491991"/>
              <a:gd name="connsiteX218" fmla="*/ 1341455 w 4275574"/>
              <a:gd name="connsiteY218" fmla="*/ 261257 h 2491991"/>
              <a:gd name="connsiteX219" fmla="*/ 1321358 w 4275574"/>
              <a:gd name="connsiteY219" fmla="*/ 236136 h 2491991"/>
              <a:gd name="connsiteX220" fmla="*/ 1311310 w 4275574"/>
              <a:gd name="connsiteY220" fmla="*/ 221063 h 2491991"/>
              <a:gd name="connsiteX221" fmla="*/ 1296237 w 4275574"/>
              <a:gd name="connsiteY221" fmla="*/ 205991 h 2491991"/>
              <a:gd name="connsiteX222" fmla="*/ 1286189 w 4275574"/>
              <a:gd name="connsiteY222" fmla="*/ 190918 h 2491991"/>
              <a:gd name="connsiteX223" fmla="*/ 1271116 w 4275574"/>
              <a:gd name="connsiteY223" fmla="*/ 175846 h 2491991"/>
              <a:gd name="connsiteX224" fmla="*/ 1251020 w 4275574"/>
              <a:gd name="connsiteY224" fmla="*/ 140677 h 2491991"/>
              <a:gd name="connsiteX225" fmla="*/ 1230923 w 4275574"/>
              <a:gd name="connsiteY225" fmla="*/ 110532 h 2491991"/>
              <a:gd name="connsiteX226" fmla="*/ 1210826 w 4275574"/>
              <a:gd name="connsiteY226" fmla="*/ 80387 h 2491991"/>
              <a:gd name="connsiteX227" fmla="*/ 1200778 w 4275574"/>
              <a:gd name="connsiteY227" fmla="*/ 70338 h 2491991"/>
              <a:gd name="connsiteX228" fmla="*/ 1195754 w 4275574"/>
              <a:gd name="connsiteY228" fmla="*/ 55266 h 2491991"/>
              <a:gd name="connsiteX229" fmla="*/ 1160585 w 4275574"/>
              <a:gd name="connsiteY229" fmla="*/ 0 h 249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4275574" h="2491991">
                <a:moveTo>
                  <a:pt x="1160585" y="0"/>
                </a:moveTo>
                <a:lnTo>
                  <a:pt x="1160585" y="0"/>
                </a:lnTo>
                <a:cubicBezTo>
                  <a:pt x="1153886" y="13398"/>
                  <a:pt x="1147661" y="27043"/>
                  <a:pt x="1140488" y="40193"/>
                </a:cubicBezTo>
                <a:cubicBezTo>
                  <a:pt x="1137597" y="45494"/>
                  <a:pt x="1132560" y="49612"/>
                  <a:pt x="1130440" y="55266"/>
                </a:cubicBezTo>
                <a:cubicBezTo>
                  <a:pt x="1127442" y="63262"/>
                  <a:pt x="1127486" y="72102"/>
                  <a:pt x="1125415" y="80387"/>
                </a:cubicBezTo>
                <a:cubicBezTo>
                  <a:pt x="1124130" y="85525"/>
                  <a:pt x="1122066" y="90435"/>
                  <a:pt x="1120391" y="95459"/>
                </a:cubicBezTo>
                <a:cubicBezTo>
                  <a:pt x="1117042" y="128954"/>
                  <a:pt x="1116945" y="162935"/>
                  <a:pt x="1110343" y="195943"/>
                </a:cubicBezTo>
                <a:cubicBezTo>
                  <a:pt x="1108668" y="204316"/>
                  <a:pt x="1106723" y="212640"/>
                  <a:pt x="1105319" y="221063"/>
                </a:cubicBezTo>
                <a:cubicBezTo>
                  <a:pt x="1103372" y="232744"/>
                  <a:pt x="1102413" y="244582"/>
                  <a:pt x="1100294" y="256233"/>
                </a:cubicBezTo>
                <a:cubicBezTo>
                  <a:pt x="1097257" y="272938"/>
                  <a:pt x="1090465" y="290743"/>
                  <a:pt x="1085222" y="306474"/>
                </a:cubicBezTo>
                <a:lnTo>
                  <a:pt x="1080198" y="321547"/>
                </a:lnTo>
                <a:cubicBezTo>
                  <a:pt x="1078523" y="326571"/>
                  <a:pt x="1076213" y="331427"/>
                  <a:pt x="1075174" y="336620"/>
                </a:cubicBezTo>
                <a:cubicBezTo>
                  <a:pt x="1072307" y="350953"/>
                  <a:pt x="1069380" y="367654"/>
                  <a:pt x="1065125" y="381837"/>
                </a:cubicBezTo>
                <a:cubicBezTo>
                  <a:pt x="1062082" y="391982"/>
                  <a:pt x="1059814" y="402508"/>
                  <a:pt x="1055077" y="411982"/>
                </a:cubicBezTo>
                <a:lnTo>
                  <a:pt x="1040004" y="442127"/>
                </a:lnTo>
                <a:cubicBezTo>
                  <a:pt x="1028223" y="489252"/>
                  <a:pt x="1044738" y="431478"/>
                  <a:pt x="1019908" y="487345"/>
                </a:cubicBezTo>
                <a:cubicBezTo>
                  <a:pt x="1015804" y="496579"/>
                  <a:pt x="1011014" y="531236"/>
                  <a:pt x="1009859" y="537587"/>
                </a:cubicBezTo>
                <a:cubicBezTo>
                  <a:pt x="997515" y="605480"/>
                  <a:pt x="1011431" y="531299"/>
                  <a:pt x="999811" y="577780"/>
                </a:cubicBezTo>
                <a:cubicBezTo>
                  <a:pt x="997740" y="586065"/>
                  <a:pt x="996639" y="594565"/>
                  <a:pt x="994787" y="602901"/>
                </a:cubicBezTo>
                <a:cubicBezTo>
                  <a:pt x="993289" y="609642"/>
                  <a:pt x="991438" y="616299"/>
                  <a:pt x="989763" y="622998"/>
                </a:cubicBezTo>
                <a:cubicBezTo>
                  <a:pt x="988088" y="638070"/>
                  <a:pt x="986883" y="653202"/>
                  <a:pt x="984738" y="668215"/>
                </a:cubicBezTo>
                <a:cubicBezTo>
                  <a:pt x="982745" y="682166"/>
                  <a:pt x="972504" y="725015"/>
                  <a:pt x="969666" y="733529"/>
                </a:cubicBezTo>
                <a:cubicBezTo>
                  <a:pt x="952769" y="784223"/>
                  <a:pt x="978560" y="705562"/>
                  <a:pt x="959618" y="768699"/>
                </a:cubicBezTo>
                <a:cubicBezTo>
                  <a:pt x="956574" y="778844"/>
                  <a:pt x="951646" y="788458"/>
                  <a:pt x="949569" y="798844"/>
                </a:cubicBezTo>
                <a:cubicBezTo>
                  <a:pt x="946220" y="815591"/>
                  <a:pt x="944922" y="832883"/>
                  <a:pt x="939521" y="849085"/>
                </a:cubicBezTo>
                <a:cubicBezTo>
                  <a:pt x="936171" y="859134"/>
                  <a:pt x="932041" y="868955"/>
                  <a:pt x="929472" y="879231"/>
                </a:cubicBezTo>
                <a:cubicBezTo>
                  <a:pt x="927797" y="885930"/>
                  <a:pt x="926345" y="892688"/>
                  <a:pt x="924448" y="899327"/>
                </a:cubicBezTo>
                <a:cubicBezTo>
                  <a:pt x="922993" y="904419"/>
                  <a:pt x="920817" y="909291"/>
                  <a:pt x="919424" y="914400"/>
                </a:cubicBezTo>
                <a:cubicBezTo>
                  <a:pt x="915790" y="927723"/>
                  <a:pt x="913743" y="941492"/>
                  <a:pt x="909376" y="954593"/>
                </a:cubicBezTo>
                <a:lnTo>
                  <a:pt x="899327" y="984738"/>
                </a:lnTo>
                <a:cubicBezTo>
                  <a:pt x="897087" y="998176"/>
                  <a:pt x="892790" y="1025960"/>
                  <a:pt x="889279" y="1040004"/>
                </a:cubicBezTo>
                <a:cubicBezTo>
                  <a:pt x="887995" y="1045142"/>
                  <a:pt x="885539" y="1049939"/>
                  <a:pt x="884255" y="1055077"/>
                </a:cubicBezTo>
                <a:cubicBezTo>
                  <a:pt x="878742" y="1077132"/>
                  <a:pt x="879962" y="1088783"/>
                  <a:pt x="869182" y="1110343"/>
                </a:cubicBezTo>
                <a:cubicBezTo>
                  <a:pt x="865833" y="1117042"/>
                  <a:pt x="861915" y="1123485"/>
                  <a:pt x="859134" y="1130439"/>
                </a:cubicBezTo>
                <a:cubicBezTo>
                  <a:pt x="859128" y="1130455"/>
                  <a:pt x="846577" y="1168113"/>
                  <a:pt x="844062" y="1175657"/>
                </a:cubicBezTo>
                <a:cubicBezTo>
                  <a:pt x="842387" y="1180681"/>
                  <a:pt x="841974" y="1186322"/>
                  <a:pt x="839037" y="1190729"/>
                </a:cubicBezTo>
                <a:lnTo>
                  <a:pt x="828989" y="1205802"/>
                </a:lnTo>
                <a:cubicBezTo>
                  <a:pt x="827314" y="1212501"/>
                  <a:pt x="825862" y="1219260"/>
                  <a:pt x="823965" y="1225899"/>
                </a:cubicBezTo>
                <a:cubicBezTo>
                  <a:pt x="822510" y="1230991"/>
                  <a:pt x="820226" y="1235833"/>
                  <a:pt x="818941" y="1240971"/>
                </a:cubicBezTo>
                <a:cubicBezTo>
                  <a:pt x="816870" y="1249256"/>
                  <a:pt x="816163" y="1257853"/>
                  <a:pt x="813916" y="1266092"/>
                </a:cubicBezTo>
                <a:cubicBezTo>
                  <a:pt x="811129" y="1276311"/>
                  <a:pt x="803868" y="1296237"/>
                  <a:pt x="803868" y="1296237"/>
                </a:cubicBezTo>
                <a:cubicBezTo>
                  <a:pt x="802227" y="1306082"/>
                  <a:pt x="796829" y="1340471"/>
                  <a:pt x="793820" y="1351503"/>
                </a:cubicBezTo>
                <a:cubicBezTo>
                  <a:pt x="791033" y="1361722"/>
                  <a:pt x="786340" y="1371372"/>
                  <a:pt x="783771" y="1381648"/>
                </a:cubicBezTo>
                <a:cubicBezTo>
                  <a:pt x="782096" y="1388347"/>
                  <a:pt x="780731" y="1395131"/>
                  <a:pt x="778747" y="1401745"/>
                </a:cubicBezTo>
                <a:cubicBezTo>
                  <a:pt x="775704" y="1411890"/>
                  <a:pt x="772048" y="1421842"/>
                  <a:pt x="768699" y="1431890"/>
                </a:cubicBezTo>
                <a:cubicBezTo>
                  <a:pt x="767024" y="1436914"/>
                  <a:pt x="764959" y="1441824"/>
                  <a:pt x="763675" y="1446962"/>
                </a:cubicBezTo>
                <a:cubicBezTo>
                  <a:pt x="760325" y="1460360"/>
                  <a:pt x="755896" y="1473534"/>
                  <a:pt x="753626" y="1487156"/>
                </a:cubicBezTo>
                <a:cubicBezTo>
                  <a:pt x="751951" y="1497204"/>
                  <a:pt x="751073" y="1507418"/>
                  <a:pt x="748602" y="1517301"/>
                </a:cubicBezTo>
                <a:cubicBezTo>
                  <a:pt x="748602" y="1517302"/>
                  <a:pt x="736042" y="1554981"/>
                  <a:pt x="733530" y="1562518"/>
                </a:cubicBezTo>
                <a:lnTo>
                  <a:pt x="728505" y="1577591"/>
                </a:lnTo>
                <a:cubicBezTo>
                  <a:pt x="726830" y="1582615"/>
                  <a:pt x="726418" y="1588257"/>
                  <a:pt x="723481" y="1592663"/>
                </a:cubicBezTo>
                <a:lnTo>
                  <a:pt x="713433" y="1607736"/>
                </a:lnTo>
                <a:cubicBezTo>
                  <a:pt x="710084" y="1621134"/>
                  <a:pt x="707752" y="1634828"/>
                  <a:pt x="703385" y="1647929"/>
                </a:cubicBezTo>
                <a:lnTo>
                  <a:pt x="693336" y="1678074"/>
                </a:lnTo>
                <a:cubicBezTo>
                  <a:pt x="691661" y="1683098"/>
                  <a:pt x="689351" y="1687954"/>
                  <a:pt x="688312" y="1693147"/>
                </a:cubicBezTo>
                <a:cubicBezTo>
                  <a:pt x="682249" y="1723461"/>
                  <a:pt x="685988" y="1710167"/>
                  <a:pt x="678264" y="1733340"/>
                </a:cubicBezTo>
                <a:cubicBezTo>
                  <a:pt x="676589" y="1745063"/>
                  <a:pt x="675903" y="1756971"/>
                  <a:pt x="673240" y="1768510"/>
                </a:cubicBezTo>
                <a:cubicBezTo>
                  <a:pt x="670858" y="1778831"/>
                  <a:pt x="665760" y="1788379"/>
                  <a:pt x="663191" y="1798655"/>
                </a:cubicBezTo>
                <a:cubicBezTo>
                  <a:pt x="661516" y="1805354"/>
                  <a:pt x="660064" y="1812112"/>
                  <a:pt x="658167" y="1818751"/>
                </a:cubicBezTo>
                <a:cubicBezTo>
                  <a:pt x="651782" y="1841100"/>
                  <a:pt x="653355" y="1827740"/>
                  <a:pt x="648119" y="1853921"/>
                </a:cubicBezTo>
                <a:cubicBezTo>
                  <a:pt x="633005" y="1929487"/>
                  <a:pt x="651108" y="1853505"/>
                  <a:pt x="638070" y="1899138"/>
                </a:cubicBezTo>
                <a:cubicBezTo>
                  <a:pt x="635118" y="1909470"/>
                  <a:pt x="632655" y="1924113"/>
                  <a:pt x="628022" y="1934307"/>
                </a:cubicBezTo>
                <a:cubicBezTo>
                  <a:pt x="621823" y="1947944"/>
                  <a:pt x="612662" y="1960290"/>
                  <a:pt x="607925" y="1974501"/>
                </a:cubicBezTo>
                <a:cubicBezTo>
                  <a:pt x="582006" y="2052261"/>
                  <a:pt x="611712" y="1971954"/>
                  <a:pt x="587829" y="2019718"/>
                </a:cubicBezTo>
                <a:cubicBezTo>
                  <a:pt x="585460" y="2024455"/>
                  <a:pt x="585982" y="2030554"/>
                  <a:pt x="582804" y="2034791"/>
                </a:cubicBezTo>
                <a:cubicBezTo>
                  <a:pt x="575699" y="2044265"/>
                  <a:pt x="564252" y="2050059"/>
                  <a:pt x="557683" y="2059912"/>
                </a:cubicBezTo>
                <a:cubicBezTo>
                  <a:pt x="550984" y="2069960"/>
                  <a:pt x="546126" y="2081518"/>
                  <a:pt x="537587" y="2090057"/>
                </a:cubicBezTo>
                <a:cubicBezTo>
                  <a:pt x="530888" y="2096756"/>
                  <a:pt x="522745" y="2102271"/>
                  <a:pt x="517490" y="2110154"/>
                </a:cubicBezTo>
                <a:cubicBezTo>
                  <a:pt x="514141" y="2115178"/>
                  <a:pt x="510642" y="2120106"/>
                  <a:pt x="507442" y="2125226"/>
                </a:cubicBezTo>
                <a:cubicBezTo>
                  <a:pt x="502266" y="2133507"/>
                  <a:pt x="498228" y="2142535"/>
                  <a:pt x="492369" y="2150347"/>
                </a:cubicBezTo>
                <a:cubicBezTo>
                  <a:pt x="476765" y="2171153"/>
                  <a:pt x="467629" y="2164279"/>
                  <a:pt x="457200" y="2195565"/>
                </a:cubicBezTo>
                <a:cubicBezTo>
                  <a:pt x="455525" y="2200589"/>
                  <a:pt x="454901" y="2206096"/>
                  <a:pt x="452176" y="2210637"/>
                </a:cubicBezTo>
                <a:cubicBezTo>
                  <a:pt x="424146" y="2257351"/>
                  <a:pt x="462233" y="2175446"/>
                  <a:pt x="432079" y="2235758"/>
                </a:cubicBezTo>
                <a:cubicBezTo>
                  <a:pt x="429711" y="2240495"/>
                  <a:pt x="429423" y="2246094"/>
                  <a:pt x="427055" y="2250831"/>
                </a:cubicBezTo>
                <a:cubicBezTo>
                  <a:pt x="424355" y="2256232"/>
                  <a:pt x="419459" y="2260385"/>
                  <a:pt x="417007" y="2265903"/>
                </a:cubicBezTo>
                <a:cubicBezTo>
                  <a:pt x="412705" y="2275582"/>
                  <a:pt x="414447" y="2288558"/>
                  <a:pt x="406958" y="2296048"/>
                </a:cubicBezTo>
                <a:cubicBezTo>
                  <a:pt x="401934" y="2301072"/>
                  <a:pt x="396435" y="2305663"/>
                  <a:pt x="391886" y="2311121"/>
                </a:cubicBezTo>
                <a:cubicBezTo>
                  <a:pt x="388020" y="2315760"/>
                  <a:pt x="386107" y="2321923"/>
                  <a:pt x="381837" y="2326193"/>
                </a:cubicBezTo>
                <a:cubicBezTo>
                  <a:pt x="377567" y="2330462"/>
                  <a:pt x="371480" y="2332469"/>
                  <a:pt x="366765" y="2336241"/>
                </a:cubicBezTo>
                <a:cubicBezTo>
                  <a:pt x="363066" y="2339200"/>
                  <a:pt x="359675" y="2342591"/>
                  <a:pt x="356716" y="2346290"/>
                </a:cubicBezTo>
                <a:cubicBezTo>
                  <a:pt x="352944" y="2351005"/>
                  <a:pt x="351383" y="2357590"/>
                  <a:pt x="346668" y="2361362"/>
                </a:cubicBezTo>
                <a:cubicBezTo>
                  <a:pt x="342533" y="2364670"/>
                  <a:pt x="336620" y="2364712"/>
                  <a:pt x="331596" y="2366387"/>
                </a:cubicBezTo>
                <a:cubicBezTo>
                  <a:pt x="302351" y="2395629"/>
                  <a:pt x="344514" y="2354783"/>
                  <a:pt x="306475" y="2386483"/>
                </a:cubicBezTo>
                <a:cubicBezTo>
                  <a:pt x="281385" y="2407391"/>
                  <a:pt x="302818" y="2397751"/>
                  <a:pt x="276330" y="2406580"/>
                </a:cubicBezTo>
                <a:cubicBezTo>
                  <a:pt x="243296" y="2439610"/>
                  <a:pt x="305422" y="2380487"/>
                  <a:pt x="236136" y="2426677"/>
                </a:cubicBezTo>
                <a:cubicBezTo>
                  <a:pt x="231112" y="2430026"/>
                  <a:pt x="226582" y="2434273"/>
                  <a:pt x="221064" y="2436725"/>
                </a:cubicBezTo>
                <a:cubicBezTo>
                  <a:pt x="211385" y="2441027"/>
                  <a:pt x="200967" y="2443424"/>
                  <a:pt x="190919" y="2446773"/>
                </a:cubicBezTo>
                <a:lnTo>
                  <a:pt x="175846" y="2451798"/>
                </a:lnTo>
                <a:lnTo>
                  <a:pt x="130629" y="2466870"/>
                </a:lnTo>
                <a:cubicBezTo>
                  <a:pt x="125605" y="2468545"/>
                  <a:pt x="120780" y="2471023"/>
                  <a:pt x="115556" y="2471894"/>
                </a:cubicBezTo>
                <a:lnTo>
                  <a:pt x="85411" y="2476918"/>
                </a:lnTo>
                <a:cubicBezTo>
                  <a:pt x="50442" y="2488576"/>
                  <a:pt x="88094" y="2477253"/>
                  <a:pt x="20097" y="2486967"/>
                </a:cubicBezTo>
                <a:cubicBezTo>
                  <a:pt x="13261" y="2487944"/>
                  <a:pt x="0" y="2491991"/>
                  <a:pt x="0" y="2491991"/>
                </a:cubicBezTo>
                <a:lnTo>
                  <a:pt x="4275574" y="2481943"/>
                </a:lnTo>
                <a:cubicBezTo>
                  <a:pt x="4258827" y="2483618"/>
                  <a:pt x="4242163" y="2486967"/>
                  <a:pt x="4225332" y="2486967"/>
                </a:cubicBezTo>
                <a:cubicBezTo>
                  <a:pt x="4215145" y="2486967"/>
                  <a:pt x="4205346" y="2482696"/>
                  <a:pt x="4195187" y="2481943"/>
                </a:cubicBezTo>
                <a:cubicBezTo>
                  <a:pt x="4160074" y="2479342"/>
                  <a:pt x="4124848" y="2478593"/>
                  <a:pt x="4089679" y="2476918"/>
                </a:cubicBezTo>
                <a:cubicBezTo>
                  <a:pt x="4077021" y="2474387"/>
                  <a:pt x="4046197" y="2467941"/>
                  <a:pt x="4034413" y="2466870"/>
                </a:cubicBezTo>
                <a:cubicBezTo>
                  <a:pt x="4007675" y="2464439"/>
                  <a:pt x="3980822" y="2463521"/>
                  <a:pt x="3954026" y="2461846"/>
                </a:cubicBezTo>
                <a:cubicBezTo>
                  <a:pt x="3940628" y="2460171"/>
                  <a:pt x="3927268" y="2458165"/>
                  <a:pt x="3913833" y="2456822"/>
                </a:cubicBezTo>
                <a:cubicBezTo>
                  <a:pt x="3893767" y="2454815"/>
                  <a:pt x="3873554" y="2454299"/>
                  <a:pt x="3853543" y="2451798"/>
                </a:cubicBezTo>
                <a:cubicBezTo>
                  <a:pt x="3846691" y="2450941"/>
                  <a:pt x="3840198" y="2448220"/>
                  <a:pt x="3833446" y="2446773"/>
                </a:cubicBezTo>
                <a:cubicBezTo>
                  <a:pt x="3816746" y="2443194"/>
                  <a:pt x="3799407" y="2442126"/>
                  <a:pt x="3783204" y="2436725"/>
                </a:cubicBezTo>
                <a:lnTo>
                  <a:pt x="3753059" y="2426677"/>
                </a:lnTo>
                <a:cubicBezTo>
                  <a:pt x="3748035" y="2425002"/>
                  <a:pt x="3743125" y="2422936"/>
                  <a:pt x="3737987" y="2421652"/>
                </a:cubicBezTo>
                <a:lnTo>
                  <a:pt x="3697793" y="2411604"/>
                </a:lnTo>
                <a:cubicBezTo>
                  <a:pt x="3691094" y="2409929"/>
                  <a:pt x="3684468" y="2407934"/>
                  <a:pt x="3677697" y="2406580"/>
                </a:cubicBezTo>
                <a:cubicBezTo>
                  <a:pt x="3669323" y="2404905"/>
                  <a:pt x="3661016" y="2402854"/>
                  <a:pt x="3652576" y="2401556"/>
                </a:cubicBezTo>
                <a:cubicBezTo>
                  <a:pt x="3604377" y="2394141"/>
                  <a:pt x="3614312" y="2399525"/>
                  <a:pt x="3562141" y="2386483"/>
                </a:cubicBezTo>
                <a:cubicBezTo>
                  <a:pt x="3555442" y="2384808"/>
                  <a:pt x="3548796" y="2382906"/>
                  <a:pt x="3542044" y="2381459"/>
                </a:cubicBezTo>
                <a:cubicBezTo>
                  <a:pt x="3525344" y="2377881"/>
                  <a:pt x="3508371" y="2375554"/>
                  <a:pt x="3491802" y="2371411"/>
                </a:cubicBezTo>
                <a:lnTo>
                  <a:pt x="3451609" y="2361362"/>
                </a:lnTo>
                <a:cubicBezTo>
                  <a:pt x="3421228" y="2353766"/>
                  <a:pt x="3438076" y="2358526"/>
                  <a:pt x="3401367" y="2346290"/>
                </a:cubicBezTo>
                <a:lnTo>
                  <a:pt x="3386294" y="2341266"/>
                </a:lnTo>
                <a:cubicBezTo>
                  <a:pt x="3381270" y="2337916"/>
                  <a:pt x="3376623" y="2333917"/>
                  <a:pt x="3371222" y="2331217"/>
                </a:cubicBezTo>
                <a:cubicBezTo>
                  <a:pt x="3366485" y="2328848"/>
                  <a:pt x="3360779" y="2328765"/>
                  <a:pt x="3356149" y="2326193"/>
                </a:cubicBezTo>
                <a:cubicBezTo>
                  <a:pt x="3345592" y="2320328"/>
                  <a:pt x="3336052" y="2312795"/>
                  <a:pt x="3326004" y="2306096"/>
                </a:cubicBezTo>
                <a:cubicBezTo>
                  <a:pt x="3320980" y="2302747"/>
                  <a:pt x="3316660" y="2297957"/>
                  <a:pt x="3310932" y="2296048"/>
                </a:cubicBezTo>
                <a:lnTo>
                  <a:pt x="3295859" y="2291024"/>
                </a:lnTo>
                <a:cubicBezTo>
                  <a:pt x="3267288" y="2262452"/>
                  <a:pt x="3294798" y="2285468"/>
                  <a:pt x="3265714" y="2270927"/>
                </a:cubicBezTo>
                <a:cubicBezTo>
                  <a:pt x="3260313" y="2268227"/>
                  <a:pt x="3255357" y="2264651"/>
                  <a:pt x="3250642" y="2260879"/>
                </a:cubicBezTo>
                <a:cubicBezTo>
                  <a:pt x="3246943" y="2257920"/>
                  <a:pt x="3244830" y="2252949"/>
                  <a:pt x="3240593" y="2250831"/>
                </a:cubicBezTo>
                <a:cubicBezTo>
                  <a:pt x="3234417" y="2247743"/>
                  <a:pt x="3227196" y="2247481"/>
                  <a:pt x="3220497" y="2245806"/>
                </a:cubicBezTo>
                <a:cubicBezTo>
                  <a:pt x="3209493" y="2234803"/>
                  <a:pt x="3210164" y="2234160"/>
                  <a:pt x="3195376" y="2225710"/>
                </a:cubicBezTo>
                <a:cubicBezTo>
                  <a:pt x="3188873" y="2221994"/>
                  <a:pt x="3181374" y="2220014"/>
                  <a:pt x="3175279" y="2215661"/>
                </a:cubicBezTo>
                <a:cubicBezTo>
                  <a:pt x="3142351" y="2192141"/>
                  <a:pt x="3177466" y="2206342"/>
                  <a:pt x="3145134" y="2195565"/>
                </a:cubicBezTo>
                <a:cubicBezTo>
                  <a:pt x="3121292" y="2171723"/>
                  <a:pt x="3134025" y="2178464"/>
                  <a:pt x="3109965" y="2170444"/>
                </a:cubicBezTo>
                <a:cubicBezTo>
                  <a:pt x="3106615" y="2167094"/>
                  <a:pt x="3103978" y="2162832"/>
                  <a:pt x="3099916" y="2160395"/>
                </a:cubicBezTo>
                <a:cubicBezTo>
                  <a:pt x="3062773" y="2138109"/>
                  <a:pt x="3107885" y="2175814"/>
                  <a:pt x="3069771" y="2145323"/>
                </a:cubicBezTo>
                <a:cubicBezTo>
                  <a:pt x="3066072" y="2142364"/>
                  <a:pt x="3063422" y="2138233"/>
                  <a:pt x="3059723" y="2135274"/>
                </a:cubicBezTo>
                <a:cubicBezTo>
                  <a:pt x="3055008" y="2131502"/>
                  <a:pt x="3049195" y="2129202"/>
                  <a:pt x="3044651" y="2125226"/>
                </a:cubicBezTo>
                <a:cubicBezTo>
                  <a:pt x="3009124" y="2094140"/>
                  <a:pt x="3033743" y="2104842"/>
                  <a:pt x="3004457" y="2095081"/>
                </a:cubicBezTo>
                <a:cubicBezTo>
                  <a:pt x="2996996" y="2083889"/>
                  <a:pt x="2994588" y="2078142"/>
                  <a:pt x="2984360" y="2069960"/>
                </a:cubicBezTo>
                <a:cubicBezTo>
                  <a:pt x="2979645" y="2066188"/>
                  <a:pt x="2973872" y="2063842"/>
                  <a:pt x="2969288" y="2059912"/>
                </a:cubicBezTo>
                <a:cubicBezTo>
                  <a:pt x="2962095" y="2053747"/>
                  <a:pt x="2958179" y="2042811"/>
                  <a:pt x="2949191" y="2039815"/>
                </a:cubicBezTo>
                <a:cubicBezTo>
                  <a:pt x="2933273" y="2034509"/>
                  <a:pt x="2932958" y="2035873"/>
                  <a:pt x="2919046" y="2024743"/>
                </a:cubicBezTo>
                <a:cubicBezTo>
                  <a:pt x="2915347" y="2021784"/>
                  <a:pt x="2912788" y="2017536"/>
                  <a:pt x="2908998" y="2014694"/>
                </a:cubicBezTo>
                <a:cubicBezTo>
                  <a:pt x="2899337" y="2007448"/>
                  <a:pt x="2887392" y="2003137"/>
                  <a:pt x="2878853" y="1994598"/>
                </a:cubicBezTo>
                <a:lnTo>
                  <a:pt x="2853732" y="1969477"/>
                </a:lnTo>
                <a:cubicBezTo>
                  <a:pt x="2848708" y="1964453"/>
                  <a:pt x="2844571" y="1958345"/>
                  <a:pt x="2838659" y="1954404"/>
                </a:cubicBezTo>
                <a:lnTo>
                  <a:pt x="2823587" y="1944356"/>
                </a:lnTo>
                <a:cubicBezTo>
                  <a:pt x="2820237" y="1939332"/>
                  <a:pt x="2817808" y="1933553"/>
                  <a:pt x="2813538" y="1929283"/>
                </a:cubicBezTo>
                <a:cubicBezTo>
                  <a:pt x="2809268" y="1925013"/>
                  <a:pt x="2803105" y="1923101"/>
                  <a:pt x="2798466" y="1919235"/>
                </a:cubicBezTo>
                <a:cubicBezTo>
                  <a:pt x="2793007" y="1914686"/>
                  <a:pt x="2788852" y="1908711"/>
                  <a:pt x="2783393" y="1904162"/>
                </a:cubicBezTo>
                <a:cubicBezTo>
                  <a:pt x="2778754" y="1900296"/>
                  <a:pt x="2772905" y="1898044"/>
                  <a:pt x="2768321" y="1894114"/>
                </a:cubicBezTo>
                <a:cubicBezTo>
                  <a:pt x="2761128" y="1887949"/>
                  <a:pt x="2756107" y="1879272"/>
                  <a:pt x="2748224" y="1874017"/>
                </a:cubicBezTo>
                <a:cubicBezTo>
                  <a:pt x="2732719" y="1863680"/>
                  <a:pt x="2730974" y="1863940"/>
                  <a:pt x="2718079" y="1848896"/>
                </a:cubicBezTo>
                <a:cubicBezTo>
                  <a:pt x="2712630" y="1842539"/>
                  <a:pt x="2708570" y="1835058"/>
                  <a:pt x="2703007" y="1828800"/>
                </a:cubicBezTo>
                <a:cubicBezTo>
                  <a:pt x="2695139" y="1819949"/>
                  <a:pt x="2686260" y="1812053"/>
                  <a:pt x="2677886" y="1803679"/>
                </a:cubicBezTo>
                <a:cubicBezTo>
                  <a:pt x="2674536" y="1800330"/>
                  <a:pt x="2670464" y="1797572"/>
                  <a:pt x="2667837" y="1793631"/>
                </a:cubicBezTo>
                <a:cubicBezTo>
                  <a:pt x="2642894" y="1756213"/>
                  <a:pt x="2674949" y="1802164"/>
                  <a:pt x="2642716" y="1763485"/>
                </a:cubicBezTo>
                <a:cubicBezTo>
                  <a:pt x="2638850" y="1758846"/>
                  <a:pt x="2636938" y="1752683"/>
                  <a:pt x="2632668" y="1748413"/>
                </a:cubicBezTo>
                <a:cubicBezTo>
                  <a:pt x="2628398" y="1744143"/>
                  <a:pt x="2622140" y="1742341"/>
                  <a:pt x="2617596" y="1738365"/>
                </a:cubicBezTo>
                <a:cubicBezTo>
                  <a:pt x="2608684" y="1730567"/>
                  <a:pt x="2602328" y="1719813"/>
                  <a:pt x="2592475" y="1713244"/>
                </a:cubicBezTo>
                <a:cubicBezTo>
                  <a:pt x="2581995" y="1706257"/>
                  <a:pt x="2566203" y="1696131"/>
                  <a:pt x="2557305" y="1688123"/>
                </a:cubicBezTo>
                <a:cubicBezTo>
                  <a:pt x="2546742" y="1678617"/>
                  <a:pt x="2537208" y="1668026"/>
                  <a:pt x="2527160" y="1657978"/>
                </a:cubicBezTo>
                <a:lnTo>
                  <a:pt x="2466870" y="1597688"/>
                </a:lnTo>
                <a:lnTo>
                  <a:pt x="2441749" y="1572567"/>
                </a:lnTo>
                <a:cubicBezTo>
                  <a:pt x="2438399" y="1569217"/>
                  <a:pt x="2434329" y="1566459"/>
                  <a:pt x="2431701" y="1562518"/>
                </a:cubicBezTo>
                <a:cubicBezTo>
                  <a:pt x="2428352" y="1557494"/>
                  <a:pt x="2425583" y="1552030"/>
                  <a:pt x="2421653" y="1547446"/>
                </a:cubicBezTo>
                <a:cubicBezTo>
                  <a:pt x="2415488" y="1540253"/>
                  <a:pt x="2408255" y="1534048"/>
                  <a:pt x="2401556" y="1527349"/>
                </a:cubicBezTo>
                <a:cubicBezTo>
                  <a:pt x="2396532" y="1522325"/>
                  <a:pt x="2390424" y="1518189"/>
                  <a:pt x="2386483" y="1512277"/>
                </a:cubicBezTo>
                <a:cubicBezTo>
                  <a:pt x="2364278" y="1478967"/>
                  <a:pt x="2390372" y="1515976"/>
                  <a:pt x="2361363" y="1482132"/>
                </a:cubicBezTo>
                <a:cubicBezTo>
                  <a:pt x="2355913" y="1475774"/>
                  <a:pt x="2351853" y="1468294"/>
                  <a:pt x="2346290" y="1462035"/>
                </a:cubicBezTo>
                <a:cubicBezTo>
                  <a:pt x="2338422" y="1453184"/>
                  <a:pt x="2327738" y="1446767"/>
                  <a:pt x="2321169" y="1436914"/>
                </a:cubicBezTo>
                <a:lnTo>
                  <a:pt x="2301072" y="1406769"/>
                </a:lnTo>
                <a:cubicBezTo>
                  <a:pt x="2297723" y="1401745"/>
                  <a:pt x="2295294" y="1395966"/>
                  <a:pt x="2291024" y="1391696"/>
                </a:cubicBezTo>
                <a:cubicBezTo>
                  <a:pt x="2279301" y="1379973"/>
                  <a:pt x="2265051" y="1370321"/>
                  <a:pt x="2255855" y="1356527"/>
                </a:cubicBezTo>
                <a:cubicBezTo>
                  <a:pt x="2252506" y="1351503"/>
                  <a:pt x="2250077" y="1345725"/>
                  <a:pt x="2245807" y="1341455"/>
                </a:cubicBezTo>
                <a:cubicBezTo>
                  <a:pt x="2239886" y="1335534"/>
                  <a:pt x="2231906" y="1332015"/>
                  <a:pt x="2225710" y="1326382"/>
                </a:cubicBezTo>
                <a:cubicBezTo>
                  <a:pt x="2209938" y="1312043"/>
                  <a:pt x="2195565" y="1296238"/>
                  <a:pt x="2180492" y="1281165"/>
                </a:cubicBezTo>
                <a:cubicBezTo>
                  <a:pt x="2177142" y="1277815"/>
                  <a:pt x="2173072" y="1275057"/>
                  <a:pt x="2170444" y="1271116"/>
                </a:cubicBezTo>
                <a:cubicBezTo>
                  <a:pt x="2167095" y="1266092"/>
                  <a:pt x="2164407" y="1260557"/>
                  <a:pt x="2160396" y="1256044"/>
                </a:cubicBezTo>
                <a:cubicBezTo>
                  <a:pt x="2150955" y="1245423"/>
                  <a:pt x="2140299" y="1235947"/>
                  <a:pt x="2130251" y="1225899"/>
                </a:cubicBezTo>
                <a:lnTo>
                  <a:pt x="2105130" y="1200778"/>
                </a:lnTo>
                <a:lnTo>
                  <a:pt x="2095081" y="1190729"/>
                </a:lnTo>
                <a:lnTo>
                  <a:pt x="2080009" y="1175657"/>
                </a:lnTo>
                <a:cubicBezTo>
                  <a:pt x="2061688" y="1120689"/>
                  <a:pt x="2090907" y="1203945"/>
                  <a:pt x="2064936" y="1145512"/>
                </a:cubicBezTo>
                <a:cubicBezTo>
                  <a:pt x="2060634" y="1135833"/>
                  <a:pt x="2062377" y="1122857"/>
                  <a:pt x="2054888" y="1115367"/>
                </a:cubicBezTo>
                <a:cubicBezTo>
                  <a:pt x="2015731" y="1076206"/>
                  <a:pt x="2080446" y="1139613"/>
                  <a:pt x="2029767" y="1095270"/>
                </a:cubicBezTo>
                <a:cubicBezTo>
                  <a:pt x="1994239" y="1064183"/>
                  <a:pt x="2018860" y="1074887"/>
                  <a:pt x="1989574" y="1065125"/>
                </a:cubicBezTo>
                <a:cubicBezTo>
                  <a:pt x="1941194" y="1016745"/>
                  <a:pt x="1990037" y="1068215"/>
                  <a:pt x="1959429" y="1029956"/>
                </a:cubicBezTo>
                <a:cubicBezTo>
                  <a:pt x="1956470" y="1026257"/>
                  <a:pt x="1952413" y="1023546"/>
                  <a:pt x="1949380" y="1019907"/>
                </a:cubicBezTo>
                <a:cubicBezTo>
                  <a:pt x="1944020" y="1013474"/>
                  <a:pt x="1939668" y="1006244"/>
                  <a:pt x="1934308" y="999811"/>
                </a:cubicBezTo>
                <a:cubicBezTo>
                  <a:pt x="1931275" y="996172"/>
                  <a:pt x="1927218" y="993461"/>
                  <a:pt x="1924259" y="989762"/>
                </a:cubicBezTo>
                <a:cubicBezTo>
                  <a:pt x="1920487" y="985047"/>
                  <a:pt x="1918141" y="979274"/>
                  <a:pt x="1914211" y="974690"/>
                </a:cubicBezTo>
                <a:cubicBezTo>
                  <a:pt x="1908046" y="967497"/>
                  <a:pt x="1894114" y="954593"/>
                  <a:pt x="1894114" y="954593"/>
                </a:cubicBezTo>
                <a:cubicBezTo>
                  <a:pt x="1892439" y="949569"/>
                  <a:pt x="1892168" y="943830"/>
                  <a:pt x="1889090" y="939521"/>
                </a:cubicBezTo>
                <a:cubicBezTo>
                  <a:pt x="1883583" y="931812"/>
                  <a:pt x="1868993" y="919424"/>
                  <a:pt x="1868993" y="919424"/>
                </a:cubicBezTo>
                <a:cubicBezTo>
                  <a:pt x="1863687" y="903505"/>
                  <a:pt x="1865051" y="903191"/>
                  <a:pt x="1853921" y="889279"/>
                </a:cubicBezTo>
                <a:cubicBezTo>
                  <a:pt x="1850962" y="885580"/>
                  <a:pt x="1846831" y="882930"/>
                  <a:pt x="1843872" y="879231"/>
                </a:cubicBezTo>
                <a:cubicBezTo>
                  <a:pt x="1840100" y="874516"/>
                  <a:pt x="1836524" y="869559"/>
                  <a:pt x="1833824" y="864158"/>
                </a:cubicBezTo>
                <a:cubicBezTo>
                  <a:pt x="1831456" y="859421"/>
                  <a:pt x="1832108" y="853221"/>
                  <a:pt x="1828800" y="849085"/>
                </a:cubicBezTo>
                <a:cubicBezTo>
                  <a:pt x="1825028" y="844370"/>
                  <a:pt x="1818751" y="842386"/>
                  <a:pt x="1813727" y="839037"/>
                </a:cubicBezTo>
                <a:cubicBezTo>
                  <a:pt x="1812052" y="834013"/>
                  <a:pt x="1810789" y="828833"/>
                  <a:pt x="1808703" y="823965"/>
                </a:cubicBezTo>
                <a:cubicBezTo>
                  <a:pt x="1800909" y="805779"/>
                  <a:pt x="1790467" y="789602"/>
                  <a:pt x="1778558" y="773723"/>
                </a:cubicBezTo>
                <a:cubicBezTo>
                  <a:pt x="1775716" y="769933"/>
                  <a:pt x="1771138" y="767615"/>
                  <a:pt x="1768510" y="763674"/>
                </a:cubicBezTo>
                <a:cubicBezTo>
                  <a:pt x="1764356" y="757442"/>
                  <a:pt x="1762616" y="749809"/>
                  <a:pt x="1758462" y="743578"/>
                </a:cubicBezTo>
                <a:cubicBezTo>
                  <a:pt x="1755834" y="739636"/>
                  <a:pt x="1751372" y="737228"/>
                  <a:pt x="1748413" y="733529"/>
                </a:cubicBezTo>
                <a:cubicBezTo>
                  <a:pt x="1744641" y="728814"/>
                  <a:pt x="1741875" y="723370"/>
                  <a:pt x="1738365" y="718457"/>
                </a:cubicBezTo>
                <a:cubicBezTo>
                  <a:pt x="1733498" y="711643"/>
                  <a:pt x="1728316" y="705059"/>
                  <a:pt x="1723292" y="698360"/>
                </a:cubicBezTo>
                <a:cubicBezTo>
                  <a:pt x="1721617" y="693336"/>
                  <a:pt x="1721576" y="687423"/>
                  <a:pt x="1718268" y="683288"/>
                </a:cubicBezTo>
                <a:cubicBezTo>
                  <a:pt x="1714496" y="678573"/>
                  <a:pt x="1707911" y="677011"/>
                  <a:pt x="1703196" y="673239"/>
                </a:cubicBezTo>
                <a:cubicBezTo>
                  <a:pt x="1699497" y="670280"/>
                  <a:pt x="1696846" y="666150"/>
                  <a:pt x="1693147" y="663191"/>
                </a:cubicBezTo>
                <a:cubicBezTo>
                  <a:pt x="1678640" y="651586"/>
                  <a:pt x="1678809" y="656573"/>
                  <a:pt x="1668026" y="643094"/>
                </a:cubicBezTo>
                <a:cubicBezTo>
                  <a:pt x="1657564" y="630017"/>
                  <a:pt x="1649722" y="614744"/>
                  <a:pt x="1637881" y="602901"/>
                </a:cubicBezTo>
                <a:cubicBezTo>
                  <a:pt x="1634532" y="599551"/>
                  <a:pt x="1630792" y="596551"/>
                  <a:pt x="1627833" y="592852"/>
                </a:cubicBezTo>
                <a:cubicBezTo>
                  <a:pt x="1624061" y="588137"/>
                  <a:pt x="1621715" y="582364"/>
                  <a:pt x="1617785" y="577780"/>
                </a:cubicBezTo>
                <a:cubicBezTo>
                  <a:pt x="1611620" y="570587"/>
                  <a:pt x="1603927" y="564813"/>
                  <a:pt x="1597688" y="557683"/>
                </a:cubicBezTo>
                <a:cubicBezTo>
                  <a:pt x="1585965" y="544285"/>
                  <a:pt x="1574549" y="530613"/>
                  <a:pt x="1562519" y="517490"/>
                </a:cubicBezTo>
                <a:cubicBezTo>
                  <a:pt x="1556117" y="510506"/>
                  <a:pt x="1548587" y="504586"/>
                  <a:pt x="1542422" y="497393"/>
                </a:cubicBezTo>
                <a:cubicBezTo>
                  <a:pt x="1520092" y="471342"/>
                  <a:pt x="1546331" y="491626"/>
                  <a:pt x="1517301" y="472272"/>
                </a:cubicBezTo>
                <a:cubicBezTo>
                  <a:pt x="1497048" y="431767"/>
                  <a:pt x="1517663" y="467701"/>
                  <a:pt x="1497204" y="442127"/>
                </a:cubicBezTo>
                <a:cubicBezTo>
                  <a:pt x="1493432" y="437412"/>
                  <a:pt x="1491086" y="431639"/>
                  <a:pt x="1487156" y="427055"/>
                </a:cubicBezTo>
                <a:cubicBezTo>
                  <a:pt x="1480991" y="419862"/>
                  <a:pt x="1472314" y="414841"/>
                  <a:pt x="1467059" y="406958"/>
                </a:cubicBezTo>
                <a:cubicBezTo>
                  <a:pt x="1463710" y="401934"/>
                  <a:pt x="1461023" y="396398"/>
                  <a:pt x="1457011" y="391885"/>
                </a:cubicBezTo>
                <a:cubicBezTo>
                  <a:pt x="1447570" y="381264"/>
                  <a:pt x="1434749" y="373564"/>
                  <a:pt x="1426866" y="361740"/>
                </a:cubicBezTo>
                <a:cubicBezTo>
                  <a:pt x="1413250" y="341317"/>
                  <a:pt x="1398311" y="318113"/>
                  <a:pt x="1381648" y="301450"/>
                </a:cubicBezTo>
                <a:cubicBezTo>
                  <a:pt x="1368250" y="288052"/>
                  <a:pt x="1351965" y="277022"/>
                  <a:pt x="1341455" y="261257"/>
                </a:cubicBezTo>
                <a:cubicBezTo>
                  <a:pt x="1310528" y="214864"/>
                  <a:pt x="1349995" y="271931"/>
                  <a:pt x="1321358" y="236136"/>
                </a:cubicBezTo>
                <a:cubicBezTo>
                  <a:pt x="1317586" y="231421"/>
                  <a:pt x="1315176" y="225702"/>
                  <a:pt x="1311310" y="221063"/>
                </a:cubicBezTo>
                <a:cubicBezTo>
                  <a:pt x="1306761" y="215605"/>
                  <a:pt x="1300786" y="211449"/>
                  <a:pt x="1296237" y="205991"/>
                </a:cubicBezTo>
                <a:cubicBezTo>
                  <a:pt x="1292371" y="201352"/>
                  <a:pt x="1290055" y="195557"/>
                  <a:pt x="1286189" y="190918"/>
                </a:cubicBezTo>
                <a:cubicBezTo>
                  <a:pt x="1281640" y="185460"/>
                  <a:pt x="1275665" y="181304"/>
                  <a:pt x="1271116" y="175846"/>
                </a:cubicBezTo>
                <a:cubicBezTo>
                  <a:pt x="1258705" y="160953"/>
                  <a:pt x="1261547" y="158222"/>
                  <a:pt x="1251020" y="140677"/>
                </a:cubicBezTo>
                <a:cubicBezTo>
                  <a:pt x="1244807" y="130321"/>
                  <a:pt x="1237622" y="120580"/>
                  <a:pt x="1230923" y="110532"/>
                </a:cubicBezTo>
                <a:cubicBezTo>
                  <a:pt x="1230918" y="110524"/>
                  <a:pt x="1210833" y="80394"/>
                  <a:pt x="1210826" y="80387"/>
                </a:cubicBezTo>
                <a:lnTo>
                  <a:pt x="1200778" y="70338"/>
                </a:lnTo>
                <a:cubicBezTo>
                  <a:pt x="1199103" y="65314"/>
                  <a:pt x="1198931" y="59503"/>
                  <a:pt x="1195754" y="55266"/>
                </a:cubicBezTo>
                <a:cubicBezTo>
                  <a:pt x="1188649" y="45792"/>
                  <a:pt x="1166447" y="9211"/>
                  <a:pt x="1160585" y="0"/>
                </a:cubicBezTo>
                <a:close/>
              </a:path>
            </a:pathLst>
          </a:custGeom>
          <a:gradFill>
            <a:gsLst>
              <a:gs pos="0">
                <a:schemeClr val="accent4">
                  <a:tint val="50000"/>
                  <a:satMod val="300000"/>
                  <a:alpha val="55000"/>
                </a:schemeClr>
              </a:gs>
              <a:gs pos="35000">
                <a:schemeClr val="accent4">
                  <a:tint val="37000"/>
                  <a:satMod val="300000"/>
                  <a:alpha val="55000"/>
                </a:schemeClr>
              </a:gs>
              <a:gs pos="100000">
                <a:schemeClr val="accent4">
                  <a:tint val="15000"/>
                  <a:satMod val="350000"/>
                  <a:alpha val="55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1AE2DB3-A927-4FF2-4627-668EE1D6F75C}"/>
              </a:ext>
            </a:extLst>
          </p:cNvPr>
          <p:cNvCxnSpPr>
            <a:cxnSpLocks/>
          </p:cNvCxnSpPr>
          <p:nvPr/>
        </p:nvCxnSpPr>
        <p:spPr>
          <a:xfrm flipH="1" flipV="1">
            <a:off x="3960716" y="954134"/>
            <a:ext cx="1455346" cy="634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489BD73-DC58-5644-3BAB-9C04EB8DBBCF}"/>
              </a:ext>
            </a:extLst>
          </p:cNvPr>
          <p:cNvCxnSpPr>
            <a:cxnSpLocks/>
          </p:cNvCxnSpPr>
          <p:nvPr/>
        </p:nvCxnSpPr>
        <p:spPr>
          <a:xfrm flipH="1" flipV="1">
            <a:off x="4971925" y="963334"/>
            <a:ext cx="519499" cy="606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0F012D4-2783-79A7-564A-1850465568AF}"/>
              </a:ext>
            </a:extLst>
          </p:cNvPr>
          <p:cNvSpPr/>
          <p:nvPr/>
        </p:nvSpPr>
        <p:spPr>
          <a:xfrm>
            <a:off x="5604801" y="2198962"/>
            <a:ext cx="1670206" cy="502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Likely, but not necessarily</a:t>
            </a:r>
          </a:p>
        </p:txBody>
      </p:sp>
      <p:sp>
        <p:nvSpPr>
          <p:cNvPr id="20" name="Rectangle 19">
            <a:extLst>
              <a:ext uri="{FF2B5EF4-FFF2-40B4-BE49-F238E27FC236}">
                <a16:creationId xmlns:a16="http://schemas.microsoft.com/office/drawing/2014/main" id="{A3CD7611-682D-8FFC-2EE4-19F7C890CDBC}"/>
              </a:ext>
            </a:extLst>
          </p:cNvPr>
          <p:cNvSpPr/>
          <p:nvPr/>
        </p:nvSpPr>
        <p:spPr>
          <a:xfrm>
            <a:off x="4971925" y="2989415"/>
            <a:ext cx="2830620" cy="6463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27% chance </a:t>
            </a:r>
          </a:p>
          <a:p>
            <a:pPr algn="ctr"/>
            <a:r>
              <a:rPr lang="en-US" dirty="0"/>
              <a:t>Intel Arc Pro A60M is worse</a:t>
            </a:r>
          </a:p>
        </p:txBody>
      </p:sp>
      <p:sp>
        <p:nvSpPr>
          <p:cNvPr id="3" name="Slide Number Placeholder 2">
            <a:extLst>
              <a:ext uri="{FF2B5EF4-FFF2-40B4-BE49-F238E27FC236}">
                <a16:creationId xmlns:a16="http://schemas.microsoft.com/office/drawing/2014/main" id="{3E1F7DF3-D3B9-42A9-2936-2CF3A8F86D70}"/>
              </a:ext>
            </a:extLst>
          </p:cNvPr>
          <p:cNvSpPr>
            <a:spLocks noGrp="1"/>
          </p:cNvSpPr>
          <p:nvPr>
            <p:ph type="sldNum" sz="quarter" idx="12"/>
          </p:nvPr>
        </p:nvSpPr>
        <p:spPr/>
        <p:txBody>
          <a:bodyPr/>
          <a:lstStyle/>
          <a:p>
            <a:fld id="{6315554C-9387-4378-80C2-5F7076CAC952}" type="slidenum">
              <a:rPr lang="en-US" smtClean="0"/>
              <a:t>18</a:t>
            </a:fld>
            <a:endParaRPr lang="en-US"/>
          </a:p>
        </p:txBody>
      </p:sp>
    </p:spTree>
    <p:extLst>
      <p:ext uri="{BB962C8B-B14F-4D97-AF65-F5344CB8AC3E}">
        <p14:creationId xmlns:p14="http://schemas.microsoft.com/office/powerpoint/2010/main" val="38364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2" grpId="0" animBg="1"/>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2"/>
          <p:cNvSpPr txBox="1">
            <a:spLocks noGrp="1"/>
          </p:cNvSpPr>
          <p:nvPr>
            <p:ph type="title"/>
          </p:nvPr>
        </p:nvSpPr>
        <p:spPr>
          <a:xfrm>
            <a:off x="377617" y="453138"/>
            <a:ext cx="7886700" cy="405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ct val="100000"/>
              <a:buFont typeface="Calibri"/>
              <a:buNone/>
            </a:pPr>
            <a:r>
              <a:rPr lang="en" sz="2800" b="1" dirty="0">
                <a:latin typeface="FreightSansLFPro" panose="02000506030000020004" pitchFamily="2" charset="77"/>
              </a:rPr>
              <a:t>ACT Tutorial: Today</a:t>
            </a:r>
            <a:endParaRPr sz="2800" b="1" dirty="0">
              <a:latin typeface="FreightSansLFPro" panose="02000506030000020004" pitchFamily="2" charset="77"/>
            </a:endParaRPr>
          </a:p>
        </p:txBody>
      </p:sp>
      <p:sp>
        <p:nvSpPr>
          <p:cNvPr id="532" name="Google Shape;532;p62"/>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19</a:t>
            </a:fld>
            <a:endParaRPr/>
          </a:p>
        </p:txBody>
      </p:sp>
      <p:graphicFrame>
        <p:nvGraphicFramePr>
          <p:cNvPr id="2" name="Table 2">
            <a:extLst>
              <a:ext uri="{FF2B5EF4-FFF2-40B4-BE49-F238E27FC236}">
                <a16:creationId xmlns:a16="http://schemas.microsoft.com/office/drawing/2014/main" id="{E6A038F1-80A4-FAC0-86A1-9DC73801F081}"/>
              </a:ext>
            </a:extLst>
          </p:cNvPr>
          <p:cNvGraphicFramePr>
            <a:graphicFrameLocks noGrp="1"/>
          </p:cNvGraphicFramePr>
          <p:nvPr/>
        </p:nvGraphicFramePr>
        <p:xfrm>
          <a:off x="1153545" y="1058863"/>
          <a:ext cx="6836910" cy="3708400"/>
        </p:xfrm>
        <a:graphic>
          <a:graphicData uri="http://schemas.openxmlformats.org/drawingml/2006/table">
            <a:tbl>
              <a:tblPr firstRow="1" bandRow="1">
                <a:tableStyleId>{1F05A130-88FA-4175-99D6-BCDCC10749E6}</a:tableStyleId>
              </a:tblPr>
              <a:tblGrid>
                <a:gridCol w="1303655">
                  <a:extLst>
                    <a:ext uri="{9D8B030D-6E8A-4147-A177-3AD203B41FA5}">
                      <a16:colId xmlns:a16="http://schemas.microsoft.com/office/drawing/2014/main" val="1784865241"/>
                    </a:ext>
                  </a:extLst>
                </a:gridCol>
                <a:gridCol w="5533255">
                  <a:extLst>
                    <a:ext uri="{9D8B030D-6E8A-4147-A177-3AD203B41FA5}">
                      <a16:colId xmlns:a16="http://schemas.microsoft.com/office/drawing/2014/main" val="4209882677"/>
                    </a:ext>
                  </a:extLst>
                </a:gridCol>
              </a:tblGrid>
              <a:tr h="370840">
                <a:tc>
                  <a:txBody>
                    <a:bodyPr/>
                    <a:lstStyle/>
                    <a:p>
                      <a:r>
                        <a:rPr lang="en-US" dirty="0">
                          <a:latin typeface="Calibri" panose="020F0502020204030204" pitchFamily="34" charset="0"/>
                          <a:cs typeface="Calibri" panose="020F0502020204030204" pitchFamily="34" charset="0"/>
                        </a:rPr>
                        <a:t>Time</a:t>
                      </a:r>
                    </a:p>
                  </a:txBody>
                  <a:tcPr>
                    <a:solidFill>
                      <a:schemeClr val="tx2">
                        <a:lumMod val="10000"/>
                      </a:schemeClr>
                    </a:solidFill>
                  </a:tcPr>
                </a:tc>
                <a:tc>
                  <a:txBody>
                    <a:bodyPr/>
                    <a:lstStyle/>
                    <a:p>
                      <a:r>
                        <a:rPr lang="en-US" dirty="0">
                          <a:latin typeface="Calibri" panose="020F0502020204030204" pitchFamily="34" charset="0"/>
                          <a:cs typeface="Calibri" panose="020F0502020204030204" pitchFamily="34" charset="0"/>
                        </a:rPr>
                        <a:t>Topic</a:t>
                      </a:r>
                    </a:p>
                  </a:txBody>
                  <a:tcPr>
                    <a:solidFill>
                      <a:schemeClr val="tx2">
                        <a:lumMod val="10000"/>
                      </a:schemeClr>
                    </a:solidFill>
                  </a:tcPr>
                </a:tc>
                <a:extLst>
                  <a:ext uri="{0D108BD9-81ED-4DB2-BD59-A6C34878D82A}">
                    <a16:rowId xmlns:a16="http://schemas.microsoft.com/office/drawing/2014/main" val="47249944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1">
                              <a:lumMod val="95000"/>
                              <a:lumOff val="5000"/>
                            </a:schemeClr>
                          </a:solidFill>
                          <a:latin typeface="Calibri" panose="020F0502020204030204" pitchFamily="34" charset="0"/>
                          <a:cs typeface="Calibri" panose="020F0502020204030204" pitchFamily="34" charset="0"/>
                        </a:rPr>
                        <a:t>1:00 – 1:15pm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solidFill>
                            <a:schemeClr val="tx1">
                              <a:lumMod val="95000"/>
                              <a:lumOff val="5000"/>
                            </a:schemeClr>
                          </a:solidFill>
                          <a:latin typeface="Calibri" panose="020F0502020204030204" pitchFamily="34" charset="0"/>
                          <a:ea typeface="Calibri"/>
                          <a:cs typeface="Calibri" panose="020F0502020204030204" pitchFamily="34" charset="0"/>
                          <a:sym typeface="Calibri"/>
                        </a:rPr>
                        <a:t>Introductory remarks</a:t>
                      </a:r>
                    </a:p>
                  </a:txBody>
                  <a:tcPr/>
                </a:tc>
                <a:extLst>
                  <a:ext uri="{0D108BD9-81ED-4DB2-BD59-A6C34878D82A}">
                    <a16:rowId xmlns:a16="http://schemas.microsoft.com/office/drawing/2014/main" val="352251739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1">
                              <a:lumMod val="95000"/>
                              <a:lumOff val="5000"/>
                            </a:schemeClr>
                          </a:solidFill>
                          <a:latin typeface="Calibri" panose="020F0502020204030204" pitchFamily="34" charset="0"/>
                          <a:cs typeface="Calibri" panose="020F0502020204030204" pitchFamily="34" charset="0"/>
                        </a:rPr>
                        <a:t>1:15 – 1:30pm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solidFill>
                            <a:schemeClr val="tx1">
                              <a:lumMod val="95000"/>
                              <a:lumOff val="5000"/>
                            </a:schemeClr>
                          </a:solidFill>
                          <a:latin typeface="Calibri" panose="020F0502020204030204" pitchFamily="34" charset="0"/>
                          <a:cs typeface="Calibri" panose="020F0502020204030204" pitchFamily="34" charset="0"/>
                          <a:sym typeface="Calibri"/>
                        </a:rPr>
                        <a:t>Sustainable Computing: Motivation and Challenges</a:t>
                      </a:r>
                      <a:endParaRPr lang="en-US" sz="1400" b="0" dirty="0">
                        <a:solidFill>
                          <a:schemeClr val="tx1">
                            <a:lumMod val="95000"/>
                            <a:lumOff val="5000"/>
                          </a:schemeClr>
                        </a:solidFill>
                        <a:latin typeface="Calibri" panose="020F0502020204030204" pitchFamily="34" charset="0"/>
                        <a:ea typeface="Calibri"/>
                        <a:cs typeface="Calibri" panose="020F0502020204030204" pitchFamily="34" charset="0"/>
                        <a:sym typeface="Calibri"/>
                      </a:endParaRPr>
                    </a:p>
                  </a:txBody>
                  <a:tcPr/>
                </a:tc>
                <a:extLst>
                  <a:ext uri="{0D108BD9-81ED-4DB2-BD59-A6C34878D82A}">
                    <a16:rowId xmlns:a16="http://schemas.microsoft.com/office/drawing/2014/main" val="3147388736"/>
                  </a:ext>
                </a:extLst>
              </a:tr>
              <a:tr h="370840">
                <a:tc>
                  <a:txBody>
                    <a:bodyPr/>
                    <a:lstStyle/>
                    <a:p>
                      <a:r>
                        <a:rPr lang="en-US" b="0" dirty="0">
                          <a:solidFill>
                            <a:schemeClr val="tx1">
                              <a:lumMod val="95000"/>
                              <a:lumOff val="5000"/>
                            </a:schemeClr>
                          </a:solidFill>
                          <a:latin typeface="Calibri" panose="020F0502020204030204" pitchFamily="34" charset="0"/>
                          <a:cs typeface="Calibri" panose="020F0502020204030204" pitchFamily="34" charset="0"/>
                        </a:rPr>
                        <a:t>1:30 – 2:15pm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solidFill>
                            <a:schemeClr val="tx1">
                              <a:lumMod val="95000"/>
                              <a:lumOff val="5000"/>
                            </a:schemeClr>
                          </a:solidFill>
                          <a:latin typeface="Calibri" panose="020F0502020204030204" pitchFamily="34" charset="0"/>
                          <a:cs typeface="Calibri" panose="020F0502020204030204" pitchFamily="34" charset="0"/>
                          <a:sym typeface="Calibri"/>
                        </a:rPr>
                        <a:t>Overview of ACT: An Architectural Carbon Modeling Tool</a:t>
                      </a:r>
                    </a:p>
                  </a:txBody>
                  <a:tcPr/>
                </a:tc>
                <a:extLst>
                  <a:ext uri="{0D108BD9-81ED-4DB2-BD59-A6C34878D82A}">
                    <a16:rowId xmlns:a16="http://schemas.microsoft.com/office/drawing/2014/main" val="3248267508"/>
                  </a:ext>
                </a:extLst>
              </a:tr>
              <a:tr h="370840">
                <a:tc>
                  <a:txBody>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2:15 – 2:45pm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solidFill>
                            <a:schemeClr val="tx1">
                              <a:lumMod val="95000"/>
                              <a:lumOff val="5000"/>
                            </a:schemeClr>
                          </a:solidFill>
                          <a:latin typeface="Calibri" panose="020F0502020204030204" pitchFamily="34" charset="0"/>
                          <a:cs typeface="Calibri" panose="020F0502020204030204" pitchFamily="34" charset="0"/>
                          <a:sym typeface="Calibri"/>
                        </a:rPr>
                        <a:t>Hands-on ACT demo</a:t>
                      </a:r>
                      <a:endParaRPr lang="en-US" sz="1400" b="0" dirty="0">
                        <a:solidFill>
                          <a:schemeClr val="tx1">
                            <a:lumMod val="95000"/>
                            <a:lumOff val="5000"/>
                          </a:schemeClr>
                        </a:solidFill>
                        <a:latin typeface="Calibri" panose="020F0502020204030204" pitchFamily="34" charset="0"/>
                        <a:ea typeface="Calibri"/>
                        <a:cs typeface="Calibri" panose="020F0502020204030204" pitchFamily="34" charset="0"/>
                        <a:sym typeface="Calibri"/>
                      </a:endParaRPr>
                    </a:p>
                  </a:txBody>
                  <a:tcPr/>
                </a:tc>
                <a:extLst>
                  <a:ext uri="{0D108BD9-81ED-4DB2-BD59-A6C34878D82A}">
                    <a16:rowId xmlns:a16="http://schemas.microsoft.com/office/drawing/2014/main" val="2836607404"/>
                  </a:ext>
                </a:extLst>
              </a:tr>
              <a:tr h="370840">
                <a:tc>
                  <a:txBody>
                    <a:bodyPr/>
                    <a:lstStyle/>
                    <a:p>
                      <a:r>
                        <a:rPr lang="en-US" b="0" dirty="0">
                          <a:solidFill>
                            <a:schemeClr val="tx1">
                              <a:lumMod val="95000"/>
                              <a:lumOff val="5000"/>
                            </a:schemeClr>
                          </a:solidFill>
                          <a:latin typeface="Calibri" panose="020F0502020204030204" pitchFamily="34" charset="0"/>
                          <a:cs typeface="Calibri" panose="020F0502020204030204" pitchFamily="34" charset="0"/>
                        </a:rPr>
                        <a:t>2:45 – 3:00pm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solidFill>
                            <a:schemeClr val="tx1">
                              <a:lumMod val="95000"/>
                              <a:lumOff val="5000"/>
                            </a:schemeClr>
                          </a:solidFill>
                          <a:latin typeface="Calibri" panose="020F0502020204030204" pitchFamily="34" charset="0"/>
                          <a:cs typeface="Calibri" panose="020F0502020204030204" pitchFamily="34" charset="0"/>
                          <a:sym typeface="Calibri"/>
                        </a:rPr>
                        <a:t>Extending ACT</a:t>
                      </a:r>
                      <a:endParaRPr lang="en-US" sz="1400" b="0" dirty="0">
                        <a:solidFill>
                          <a:schemeClr val="tx1">
                            <a:lumMod val="95000"/>
                            <a:lumOff val="5000"/>
                          </a:schemeClr>
                        </a:solidFill>
                        <a:latin typeface="Calibri" panose="020F0502020204030204" pitchFamily="34" charset="0"/>
                        <a:ea typeface="Calibri"/>
                        <a:cs typeface="Calibri" panose="020F0502020204030204" pitchFamily="34" charset="0"/>
                        <a:sym typeface="Calibri"/>
                      </a:endParaRPr>
                    </a:p>
                  </a:txBody>
                  <a:tcPr/>
                </a:tc>
                <a:extLst>
                  <a:ext uri="{0D108BD9-81ED-4DB2-BD59-A6C34878D82A}">
                    <a16:rowId xmlns:a16="http://schemas.microsoft.com/office/drawing/2014/main" val="565400568"/>
                  </a:ext>
                </a:extLst>
              </a:tr>
              <a:tr h="370840">
                <a:tc>
                  <a:txBody>
                    <a:bodyPr/>
                    <a:lstStyle/>
                    <a:p>
                      <a:r>
                        <a:rPr lang="en-US" b="1" dirty="0">
                          <a:solidFill>
                            <a:schemeClr val="tx1">
                              <a:lumMod val="95000"/>
                              <a:lumOff val="5000"/>
                            </a:schemeClr>
                          </a:solidFill>
                          <a:latin typeface="Calibri" panose="020F0502020204030204" pitchFamily="34" charset="0"/>
                          <a:cs typeface="Calibri" panose="020F0502020204030204" pitchFamily="34" charset="0"/>
                        </a:rPr>
                        <a:t>3:00 – 3:30pm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1" dirty="0">
                          <a:solidFill>
                            <a:schemeClr val="tx1">
                              <a:lumMod val="95000"/>
                              <a:lumOff val="5000"/>
                            </a:schemeClr>
                          </a:solidFill>
                          <a:latin typeface="Calibri" panose="020F0502020204030204" pitchFamily="34" charset="0"/>
                          <a:ea typeface="Calibri"/>
                          <a:cs typeface="Calibri" panose="020F0502020204030204" pitchFamily="34" charset="0"/>
                          <a:sym typeface="Calibri"/>
                        </a:rPr>
                        <a:t>Break</a:t>
                      </a:r>
                    </a:p>
                  </a:txBody>
                  <a:tcPr/>
                </a:tc>
                <a:extLst>
                  <a:ext uri="{0D108BD9-81ED-4DB2-BD59-A6C34878D82A}">
                    <a16:rowId xmlns:a16="http://schemas.microsoft.com/office/drawing/2014/main" val="272164634"/>
                  </a:ext>
                </a:extLst>
              </a:tr>
              <a:tr h="370840">
                <a:tc>
                  <a:txBody>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3:30 – 4:30pm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dirty="0">
                          <a:solidFill>
                            <a:schemeClr val="tx1"/>
                          </a:solidFill>
                          <a:latin typeface="Calibri" panose="020F0502020204030204" pitchFamily="34" charset="0"/>
                          <a:ea typeface="Calibri"/>
                          <a:cs typeface="Calibri" panose="020F0502020204030204" pitchFamily="34" charset="0"/>
                          <a:sym typeface="Calibri"/>
                        </a:rPr>
                        <a:t>Invited Talks: Tools for Carbon Accounting</a:t>
                      </a:r>
                    </a:p>
                  </a:txBody>
                  <a:tcPr/>
                </a:tc>
                <a:extLst>
                  <a:ext uri="{0D108BD9-81ED-4DB2-BD59-A6C34878D82A}">
                    <a16:rowId xmlns:a16="http://schemas.microsoft.com/office/drawing/2014/main" val="3420899566"/>
                  </a:ext>
                </a:extLst>
              </a:tr>
              <a:tr h="370840">
                <a:tc>
                  <a:txBody>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4:30 – 5:00pm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1">
                              <a:lumMod val="95000"/>
                              <a:lumOff val="5000"/>
                            </a:schemeClr>
                          </a:solidFill>
                          <a:latin typeface="Calibri" panose="020F0502020204030204" pitchFamily="34" charset="0"/>
                          <a:ea typeface="Calibri"/>
                          <a:cs typeface="Calibri" panose="020F0502020204030204" pitchFamily="34" charset="0"/>
                          <a:sym typeface="Calibri"/>
                        </a:rPr>
                        <a:t>Discussion</a:t>
                      </a:r>
                    </a:p>
                  </a:txBody>
                  <a:tcPr/>
                </a:tc>
                <a:extLst>
                  <a:ext uri="{0D108BD9-81ED-4DB2-BD59-A6C34878D82A}">
                    <a16:rowId xmlns:a16="http://schemas.microsoft.com/office/drawing/2014/main" val="674967632"/>
                  </a:ext>
                </a:extLst>
              </a:tr>
              <a:tr h="370840">
                <a:tc>
                  <a:txBody>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5:00 – 5:05pm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1">
                              <a:lumMod val="95000"/>
                              <a:lumOff val="5000"/>
                            </a:schemeClr>
                          </a:solidFill>
                          <a:latin typeface="Calibri" panose="020F0502020204030204" pitchFamily="34" charset="0"/>
                          <a:ea typeface="Calibri"/>
                          <a:cs typeface="Calibri" panose="020F0502020204030204" pitchFamily="34" charset="0"/>
                          <a:sym typeface="Calibri"/>
                        </a:rPr>
                        <a:t>Closing Remarks</a:t>
                      </a:r>
                    </a:p>
                  </a:txBody>
                  <a:tcPr/>
                </a:tc>
                <a:extLst>
                  <a:ext uri="{0D108BD9-81ED-4DB2-BD59-A6C34878D82A}">
                    <a16:rowId xmlns:a16="http://schemas.microsoft.com/office/drawing/2014/main" val="2679711834"/>
                  </a:ext>
                </a:extLst>
              </a:tr>
            </a:tbl>
          </a:graphicData>
        </a:graphic>
      </p:graphicFrame>
      <p:sp>
        <p:nvSpPr>
          <p:cNvPr id="3" name="Right Arrow 2">
            <a:extLst>
              <a:ext uri="{FF2B5EF4-FFF2-40B4-BE49-F238E27FC236}">
                <a16:creationId xmlns:a16="http://schemas.microsoft.com/office/drawing/2014/main" id="{A832CECD-9C4F-B462-AC8B-2C926ED78264}"/>
              </a:ext>
            </a:extLst>
          </p:cNvPr>
          <p:cNvSpPr/>
          <p:nvPr/>
        </p:nvSpPr>
        <p:spPr>
          <a:xfrm>
            <a:off x="553240" y="3275920"/>
            <a:ext cx="504978" cy="378184"/>
          </a:xfrm>
          <a:prstGeom prst="rightArrow">
            <a:avLst/>
          </a:prstGeom>
          <a:solidFill>
            <a:srgbClr val="FEE9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085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2"/>
          <p:cNvSpPr txBox="1">
            <a:spLocks noGrp="1"/>
          </p:cNvSpPr>
          <p:nvPr>
            <p:ph type="title"/>
          </p:nvPr>
        </p:nvSpPr>
        <p:spPr>
          <a:xfrm>
            <a:off x="377617" y="453138"/>
            <a:ext cx="7886700" cy="405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ct val="100000"/>
              <a:buFont typeface="Calibri"/>
              <a:buNone/>
            </a:pPr>
            <a:r>
              <a:rPr lang="en" sz="2800" b="1" dirty="0">
                <a:latin typeface="FreightSansLFPro" panose="02000506030000020004" pitchFamily="2" charset="77"/>
              </a:rPr>
              <a:t>ACT Tutorial: Today</a:t>
            </a:r>
            <a:endParaRPr sz="2800" b="1" dirty="0">
              <a:latin typeface="FreightSansLFPro" panose="02000506030000020004" pitchFamily="2" charset="77"/>
            </a:endParaRPr>
          </a:p>
        </p:txBody>
      </p:sp>
      <p:sp>
        <p:nvSpPr>
          <p:cNvPr id="532" name="Google Shape;532;p62"/>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2</a:t>
            </a:fld>
            <a:endParaRPr/>
          </a:p>
        </p:txBody>
      </p:sp>
      <p:graphicFrame>
        <p:nvGraphicFramePr>
          <p:cNvPr id="2" name="Table 2">
            <a:extLst>
              <a:ext uri="{FF2B5EF4-FFF2-40B4-BE49-F238E27FC236}">
                <a16:creationId xmlns:a16="http://schemas.microsoft.com/office/drawing/2014/main" id="{E6A038F1-80A4-FAC0-86A1-9DC73801F081}"/>
              </a:ext>
            </a:extLst>
          </p:cNvPr>
          <p:cNvGraphicFramePr>
            <a:graphicFrameLocks noGrp="1"/>
          </p:cNvGraphicFramePr>
          <p:nvPr/>
        </p:nvGraphicFramePr>
        <p:xfrm>
          <a:off x="1153545" y="1058863"/>
          <a:ext cx="6836910" cy="3708400"/>
        </p:xfrm>
        <a:graphic>
          <a:graphicData uri="http://schemas.openxmlformats.org/drawingml/2006/table">
            <a:tbl>
              <a:tblPr firstRow="1" bandRow="1">
                <a:tableStyleId>{1F05A130-88FA-4175-99D6-BCDCC10749E6}</a:tableStyleId>
              </a:tblPr>
              <a:tblGrid>
                <a:gridCol w="1303655">
                  <a:extLst>
                    <a:ext uri="{9D8B030D-6E8A-4147-A177-3AD203B41FA5}">
                      <a16:colId xmlns:a16="http://schemas.microsoft.com/office/drawing/2014/main" val="1784865241"/>
                    </a:ext>
                  </a:extLst>
                </a:gridCol>
                <a:gridCol w="5533255">
                  <a:extLst>
                    <a:ext uri="{9D8B030D-6E8A-4147-A177-3AD203B41FA5}">
                      <a16:colId xmlns:a16="http://schemas.microsoft.com/office/drawing/2014/main" val="4209882677"/>
                    </a:ext>
                  </a:extLst>
                </a:gridCol>
              </a:tblGrid>
              <a:tr h="370840">
                <a:tc>
                  <a:txBody>
                    <a:bodyPr/>
                    <a:lstStyle/>
                    <a:p>
                      <a:r>
                        <a:rPr lang="en-US" dirty="0">
                          <a:latin typeface="Calibri" panose="020F0502020204030204" pitchFamily="34" charset="0"/>
                          <a:cs typeface="Calibri" panose="020F0502020204030204" pitchFamily="34" charset="0"/>
                        </a:rPr>
                        <a:t>Time</a:t>
                      </a:r>
                    </a:p>
                  </a:txBody>
                  <a:tcPr>
                    <a:solidFill>
                      <a:schemeClr val="tx2">
                        <a:lumMod val="10000"/>
                      </a:schemeClr>
                    </a:solidFill>
                  </a:tcPr>
                </a:tc>
                <a:tc>
                  <a:txBody>
                    <a:bodyPr/>
                    <a:lstStyle/>
                    <a:p>
                      <a:r>
                        <a:rPr lang="en-US" dirty="0">
                          <a:latin typeface="Calibri" panose="020F0502020204030204" pitchFamily="34" charset="0"/>
                          <a:cs typeface="Calibri" panose="020F0502020204030204" pitchFamily="34" charset="0"/>
                        </a:rPr>
                        <a:t>Topic</a:t>
                      </a:r>
                    </a:p>
                  </a:txBody>
                  <a:tcPr>
                    <a:solidFill>
                      <a:schemeClr val="tx2">
                        <a:lumMod val="10000"/>
                      </a:schemeClr>
                    </a:solidFill>
                  </a:tcPr>
                </a:tc>
                <a:extLst>
                  <a:ext uri="{0D108BD9-81ED-4DB2-BD59-A6C34878D82A}">
                    <a16:rowId xmlns:a16="http://schemas.microsoft.com/office/drawing/2014/main" val="47249944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1">
                              <a:lumMod val="95000"/>
                              <a:lumOff val="5000"/>
                            </a:schemeClr>
                          </a:solidFill>
                          <a:latin typeface="Calibri" panose="020F0502020204030204" pitchFamily="34" charset="0"/>
                          <a:cs typeface="Calibri" panose="020F0502020204030204" pitchFamily="34" charset="0"/>
                        </a:rPr>
                        <a:t>1:00 – 1:15pm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solidFill>
                            <a:schemeClr val="tx1">
                              <a:lumMod val="95000"/>
                              <a:lumOff val="5000"/>
                            </a:schemeClr>
                          </a:solidFill>
                          <a:latin typeface="Calibri" panose="020F0502020204030204" pitchFamily="34" charset="0"/>
                          <a:ea typeface="Calibri"/>
                          <a:cs typeface="Calibri" panose="020F0502020204030204" pitchFamily="34" charset="0"/>
                          <a:sym typeface="Calibri"/>
                        </a:rPr>
                        <a:t>Introductory remarks</a:t>
                      </a:r>
                    </a:p>
                  </a:txBody>
                  <a:tcPr/>
                </a:tc>
                <a:extLst>
                  <a:ext uri="{0D108BD9-81ED-4DB2-BD59-A6C34878D82A}">
                    <a16:rowId xmlns:a16="http://schemas.microsoft.com/office/drawing/2014/main" val="352251739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chemeClr val="tx1">
                              <a:lumMod val="95000"/>
                              <a:lumOff val="5000"/>
                            </a:schemeClr>
                          </a:solidFill>
                          <a:latin typeface="Calibri" panose="020F0502020204030204" pitchFamily="34" charset="0"/>
                          <a:cs typeface="Calibri" panose="020F0502020204030204" pitchFamily="34" charset="0"/>
                        </a:rPr>
                        <a:t>1:15 – 1:30pm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solidFill>
                            <a:schemeClr val="tx1">
                              <a:lumMod val="95000"/>
                              <a:lumOff val="5000"/>
                            </a:schemeClr>
                          </a:solidFill>
                          <a:latin typeface="Calibri" panose="020F0502020204030204" pitchFamily="34" charset="0"/>
                          <a:cs typeface="Calibri" panose="020F0502020204030204" pitchFamily="34" charset="0"/>
                          <a:sym typeface="Calibri"/>
                        </a:rPr>
                        <a:t>Sustainable Computing: Motivation and Challenges</a:t>
                      </a:r>
                      <a:endParaRPr lang="en-US" sz="1400" b="0" dirty="0">
                        <a:solidFill>
                          <a:schemeClr val="tx1">
                            <a:lumMod val="95000"/>
                            <a:lumOff val="5000"/>
                          </a:schemeClr>
                        </a:solidFill>
                        <a:latin typeface="Calibri" panose="020F0502020204030204" pitchFamily="34" charset="0"/>
                        <a:ea typeface="Calibri"/>
                        <a:cs typeface="Calibri" panose="020F0502020204030204" pitchFamily="34" charset="0"/>
                        <a:sym typeface="Calibri"/>
                      </a:endParaRPr>
                    </a:p>
                  </a:txBody>
                  <a:tcPr/>
                </a:tc>
                <a:extLst>
                  <a:ext uri="{0D108BD9-81ED-4DB2-BD59-A6C34878D82A}">
                    <a16:rowId xmlns:a16="http://schemas.microsoft.com/office/drawing/2014/main" val="3147388736"/>
                  </a:ext>
                </a:extLst>
              </a:tr>
              <a:tr h="370840">
                <a:tc>
                  <a:txBody>
                    <a:bodyPr/>
                    <a:lstStyle/>
                    <a:p>
                      <a:r>
                        <a:rPr lang="en-US" b="0" dirty="0">
                          <a:solidFill>
                            <a:schemeClr val="tx1">
                              <a:lumMod val="95000"/>
                              <a:lumOff val="5000"/>
                            </a:schemeClr>
                          </a:solidFill>
                          <a:latin typeface="Calibri" panose="020F0502020204030204" pitchFamily="34" charset="0"/>
                          <a:cs typeface="Calibri" panose="020F0502020204030204" pitchFamily="34" charset="0"/>
                        </a:rPr>
                        <a:t>1:30 – 2:15pm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solidFill>
                            <a:schemeClr val="tx1">
                              <a:lumMod val="95000"/>
                              <a:lumOff val="5000"/>
                            </a:schemeClr>
                          </a:solidFill>
                          <a:latin typeface="Calibri" panose="020F0502020204030204" pitchFamily="34" charset="0"/>
                          <a:cs typeface="Calibri" panose="020F0502020204030204" pitchFamily="34" charset="0"/>
                          <a:sym typeface="Calibri"/>
                        </a:rPr>
                        <a:t>Overview of ACT: An Architectural Carbon Modeling Tool</a:t>
                      </a:r>
                    </a:p>
                  </a:txBody>
                  <a:tcPr/>
                </a:tc>
                <a:extLst>
                  <a:ext uri="{0D108BD9-81ED-4DB2-BD59-A6C34878D82A}">
                    <a16:rowId xmlns:a16="http://schemas.microsoft.com/office/drawing/2014/main" val="3248267508"/>
                  </a:ext>
                </a:extLst>
              </a:tr>
              <a:tr h="370840">
                <a:tc>
                  <a:txBody>
                    <a:bodyPr/>
                    <a:lstStyle/>
                    <a:p>
                      <a:r>
                        <a:rPr lang="en-US" b="1" dirty="0">
                          <a:solidFill>
                            <a:schemeClr val="tx1">
                              <a:lumMod val="95000"/>
                              <a:lumOff val="5000"/>
                            </a:schemeClr>
                          </a:solidFill>
                          <a:latin typeface="Calibri" panose="020F0502020204030204" pitchFamily="34" charset="0"/>
                          <a:cs typeface="Calibri" panose="020F0502020204030204" pitchFamily="34" charset="0"/>
                        </a:rPr>
                        <a:t>2:15 – 2:45pm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tx1">
                              <a:lumMod val="95000"/>
                              <a:lumOff val="5000"/>
                            </a:schemeClr>
                          </a:solidFill>
                          <a:latin typeface="Calibri" panose="020F0502020204030204" pitchFamily="34" charset="0"/>
                          <a:cs typeface="Calibri" panose="020F0502020204030204" pitchFamily="34" charset="0"/>
                          <a:sym typeface="Calibri"/>
                        </a:rPr>
                        <a:t>Hands-on ACT demo</a:t>
                      </a:r>
                      <a:endParaRPr lang="en-US" sz="1400" b="1" dirty="0">
                        <a:solidFill>
                          <a:schemeClr val="tx1">
                            <a:lumMod val="95000"/>
                            <a:lumOff val="5000"/>
                          </a:schemeClr>
                        </a:solidFill>
                        <a:latin typeface="Calibri" panose="020F0502020204030204" pitchFamily="34" charset="0"/>
                        <a:ea typeface="Calibri"/>
                        <a:cs typeface="Calibri" panose="020F0502020204030204" pitchFamily="34" charset="0"/>
                        <a:sym typeface="Calibri"/>
                      </a:endParaRPr>
                    </a:p>
                  </a:txBody>
                  <a:tcPr/>
                </a:tc>
                <a:extLst>
                  <a:ext uri="{0D108BD9-81ED-4DB2-BD59-A6C34878D82A}">
                    <a16:rowId xmlns:a16="http://schemas.microsoft.com/office/drawing/2014/main" val="2836607404"/>
                  </a:ext>
                </a:extLst>
              </a:tr>
              <a:tr h="370840">
                <a:tc>
                  <a:txBody>
                    <a:bodyPr/>
                    <a:lstStyle/>
                    <a:p>
                      <a:r>
                        <a:rPr lang="en-US" b="0" dirty="0">
                          <a:solidFill>
                            <a:schemeClr val="tx1">
                              <a:lumMod val="95000"/>
                              <a:lumOff val="5000"/>
                            </a:schemeClr>
                          </a:solidFill>
                          <a:latin typeface="Calibri" panose="020F0502020204030204" pitchFamily="34" charset="0"/>
                          <a:cs typeface="Calibri" panose="020F0502020204030204" pitchFamily="34" charset="0"/>
                        </a:rPr>
                        <a:t>2:45 – 3:00pm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solidFill>
                            <a:schemeClr val="tx1">
                              <a:lumMod val="95000"/>
                              <a:lumOff val="5000"/>
                            </a:schemeClr>
                          </a:solidFill>
                          <a:latin typeface="Calibri" panose="020F0502020204030204" pitchFamily="34" charset="0"/>
                          <a:cs typeface="Calibri" panose="020F0502020204030204" pitchFamily="34" charset="0"/>
                          <a:sym typeface="Calibri"/>
                        </a:rPr>
                        <a:t>Extending ACT</a:t>
                      </a:r>
                      <a:endParaRPr lang="en-US" sz="1400" b="0" dirty="0">
                        <a:solidFill>
                          <a:schemeClr val="tx1">
                            <a:lumMod val="95000"/>
                            <a:lumOff val="5000"/>
                          </a:schemeClr>
                        </a:solidFill>
                        <a:latin typeface="Calibri" panose="020F0502020204030204" pitchFamily="34" charset="0"/>
                        <a:ea typeface="Calibri"/>
                        <a:cs typeface="Calibri" panose="020F0502020204030204" pitchFamily="34" charset="0"/>
                        <a:sym typeface="Calibri"/>
                      </a:endParaRPr>
                    </a:p>
                  </a:txBody>
                  <a:tcPr/>
                </a:tc>
                <a:extLst>
                  <a:ext uri="{0D108BD9-81ED-4DB2-BD59-A6C34878D82A}">
                    <a16:rowId xmlns:a16="http://schemas.microsoft.com/office/drawing/2014/main" val="565400568"/>
                  </a:ext>
                </a:extLst>
              </a:tr>
              <a:tr h="370840">
                <a:tc>
                  <a:txBody>
                    <a:bodyPr/>
                    <a:lstStyle/>
                    <a:p>
                      <a:r>
                        <a:rPr lang="en-US" b="0" dirty="0">
                          <a:solidFill>
                            <a:schemeClr val="tx1">
                              <a:lumMod val="95000"/>
                              <a:lumOff val="5000"/>
                            </a:schemeClr>
                          </a:solidFill>
                          <a:latin typeface="Calibri" panose="020F0502020204030204" pitchFamily="34" charset="0"/>
                          <a:cs typeface="Calibri" panose="020F0502020204030204" pitchFamily="34" charset="0"/>
                        </a:rPr>
                        <a:t>3:00 – 3:30pm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1" dirty="0">
                          <a:solidFill>
                            <a:schemeClr val="tx1">
                              <a:lumMod val="95000"/>
                              <a:lumOff val="5000"/>
                            </a:schemeClr>
                          </a:solidFill>
                          <a:latin typeface="Calibri" panose="020F0502020204030204" pitchFamily="34" charset="0"/>
                          <a:ea typeface="Calibri"/>
                          <a:cs typeface="Calibri" panose="020F0502020204030204" pitchFamily="34" charset="0"/>
                          <a:sym typeface="Calibri"/>
                        </a:rPr>
                        <a:t>Break</a:t>
                      </a:r>
                    </a:p>
                  </a:txBody>
                  <a:tcPr/>
                </a:tc>
                <a:extLst>
                  <a:ext uri="{0D108BD9-81ED-4DB2-BD59-A6C34878D82A}">
                    <a16:rowId xmlns:a16="http://schemas.microsoft.com/office/drawing/2014/main" val="272164634"/>
                  </a:ext>
                </a:extLst>
              </a:tr>
              <a:tr h="370840">
                <a:tc>
                  <a:txBody>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3:30 – 4:30pm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dirty="0">
                          <a:solidFill>
                            <a:schemeClr val="tx1"/>
                          </a:solidFill>
                          <a:latin typeface="Calibri" panose="020F0502020204030204" pitchFamily="34" charset="0"/>
                          <a:ea typeface="Calibri"/>
                          <a:cs typeface="Calibri" panose="020F0502020204030204" pitchFamily="34" charset="0"/>
                          <a:sym typeface="Calibri"/>
                        </a:rPr>
                        <a:t>Invited Talks: Tools for Carbon Accounting</a:t>
                      </a:r>
                    </a:p>
                  </a:txBody>
                  <a:tcPr/>
                </a:tc>
                <a:extLst>
                  <a:ext uri="{0D108BD9-81ED-4DB2-BD59-A6C34878D82A}">
                    <a16:rowId xmlns:a16="http://schemas.microsoft.com/office/drawing/2014/main" val="3420899566"/>
                  </a:ext>
                </a:extLst>
              </a:tr>
              <a:tr h="370840">
                <a:tc>
                  <a:txBody>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4:30 – 5:00pm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1">
                              <a:lumMod val="95000"/>
                              <a:lumOff val="5000"/>
                            </a:schemeClr>
                          </a:solidFill>
                          <a:latin typeface="Calibri" panose="020F0502020204030204" pitchFamily="34" charset="0"/>
                          <a:ea typeface="Calibri"/>
                          <a:cs typeface="Calibri" panose="020F0502020204030204" pitchFamily="34" charset="0"/>
                          <a:sym typeface="Calibri"/>
                        </a:rPr>
                        <a:t>Discussion</a:t>
                      </a:r>
                    </a:p>
                  </a:txBody>
                  <a:tcPr/>
                </a:tc>
                <a:extLst>
                  <a:ext uri="{0D108BD9-81ED-4DB2-BD59-A6C34878D82A}">
                    <a16:rowId xmlns:a16="http://schemas.microsoft.com/office/drawing/2014/main" val="674967632"/>
                  </a:ext>
                </a:extLst>
              </a:tr>
              <a:tr h="370840">
                <a:tc>
                  <a:txBody>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5:00 – 5:05pm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tx1">
                              <a:lumMod val="95000"/>
                              <a:lumOff val="5000"/>
                            </a:schemeClr>
                          </a:solidFill>
                          <a:latin typeface="Calibri" panose="020F0502020204030204" pitchFamily="34" charset="0"/>
                          <a:ea typeface="Calibri"/>
                          <a:cs typeface="Calibri" panose="020F0502020204030204" pitchFamily="34" charset="0"/>
                          <a:sym typeface="Calibri"/>
                        </a:rPr>
                        <a:t>Closing Remarks</a:t>
                      </a:r>
                    </a:p>
                  </a:txBody>
                  <a:tcPr/>
                </a:tc>
                <a:extLst>
                  <a:ext uri="{0D108BD9-81ED-4DB2-BD59-A6C34878D82A}">
                    <a16:rowId xmlns:a16="http://schemas.microsoft.com/office/drawing/2014/main" val="2679711834"/>
                  </a:ext>
                </a:extLst>
              </a:tr>
            </a:tbl>
          </a:graphicData>
        </a:graphic>
      </p:graphicFrame>
      <p:sp>
        <p:nvSpPr>
          <p:cNvPr id="3" name="Right Arrow 2">
            <a:extLst>
              <a:ext uri="{FF2B5EF4-FFF2-40B4-BE49-F238E27FC236}">
                <a16:creationId xmlns:a16="http://schemas.microsoft.com/office/drawing/2014/main" id="{36231C69-F0AB-97EE-B217-3603EF64C9E4}"/>
              </a:ext>
            </a:extLst>
          </p:cNvPr>
          <p:cNvSpPr/>
          <p:nvPr/>
        </p:nvSpPr>
        <p:spPr>
          <a:xfrm>
            <a:off x="560497" y="2534879"/>
            <a:ext cx="504978" cy="378184"/>
          </a:xfrm>
          <a:prstGeom prst="rightArrow">
            <a:avLst/>
          </a:prstGeom>
          <a:solidFill>
            <a:srgbClr val="FEE9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621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178"/>
          <p:cNvSpPr txBox="1">
            <a:spLocks noGrp="1"/>
          </p:cNvSpPr>
          <p:nvPr>
            <p:ph type="sldNum" idx="12"/>
          </p:nvPr>
        </p:nvSpPr>
        <p:spPr>
          <a:prstGeom prst="rect">
            <a:avLst/>
          </a:prstGeom>
          <a:noFill/>
          <a:ln>
            <a:noFill/>
          </a:ln>
        </p:spPr>
        <p:txBody>
          <a:bodyPr spcFirstLastPara="1" wrap="square" lIns="34275" tIns="17150" rIns="34275" bIns="17150" anchor="ctr" anchorCtr="0">
            <a:noAutofit/>
          </a:bodyPr>
          <a:lstStyle/>
          <a:p>
            <a:pPr marL="0" marR="0" lvl="0" indent="0" algn="r" rtl="0">
              <a:lnSpc>
                <a:spcPct val="110000"/>
              </a:lnSpc>
              <a:spcBef>
                <a:spcPts val="0"/>
              </a:spcBef>
              <a:spcAft>
                <a:spcPts val="0"/>
              </a:spcAft>
              <a:buNone/>
            </a:pPr>
            <a:fld id="{00000000-1234-1234-1234-123412341234}" type="slidenum">
              <a:rPr lang="en" sz="1400">
                <a:solidFill>
                  <a:schemeClr val="dk1"/>
                </a:solidFill>
                <a:latin typeface="Arial"/>
                <a:ea typeface="Arial"/>
                <a:cs typeface="Arial"/>
                <a:sym typeface="Arial"/>
              </a:rPr>
              <a:t>3</a:t>
            </a:fld>
            <a:endParaRPr sz="1400">
              <a:solidFill>
                <a:schemeClr val="dk1"/>
              </a:solidFill>
              <a:latin typeface="Arial"/>
              <a:ea typeface="Arial"/>
              <a:cs typeface="Arial"/>
              <a:sym typeface="Arial"/>
            </a:endParaRPr>
          </a:p>
        </p:txBody>
      </p:sp>
      <p:sp>
        <p:nvSpPr>
          <p:cNvPr id="2523" name="Google Shape;2523;p178"/>
          <p:cNvSpPr txBox="1"/>
          <p:nvPr/>
        </p:nvSpPr>
        <p:spPr>
          <a:xfrm>
            <a:off x="446484" y="393512"/>
            <a:ext cx="8251031" cy="578323"/>
          </a:xfrm>
          <a:prstGeom prst="rect">
            <a:avLst/>
          </a:prstGeom>
          <a:noFill/>
          <a:ln>
            <a:noFill/>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None/>
            </a:pPr>
            <a:r>
              <a:rPr lang="en" sz="2000" b="1" dirty="0">
                <a:solidFill>
                  <a:srgbClr val="151619"/>
                </a:solidFill>
                <a:latin typeface="Arial"/>
                <a:ea typeface="Arial"/>
                <a:cs typeface="Arial"/>
                <a:sym typeface="Arial"/>
              </a:rPr>
              <a:t>Estimating the embodied footprint of 2 devices using ACT</a:t>
            </a:r>
            <a:endParaRPr sz="300" dirty="0"/>
          </a:p>
        </p:txBody>
      </p:sp>
      <p:pic>
        <p:nvPicPr>
          <p:cNvPr id="2524" name="Google Shape;2524;p178" descr="PowerEdge R740 Rack Server"/>
          <p:cNvPicPr preferRelativeResize="0"/>
          <p:nvPr/>
        </p:nvPicPr>
        <p:blipFill rotWithShape="1">
          <a:blip r:embed="rId3">
            <a:alphaModFix/>
          </a:blip>
          <a:srcRect/>
          <a:stretch/>
        </p:blipFill>
        <p:spPr>
          <a:xfrm>
            <a:off x="3537766" y="1300802"/>
            <a:ext cx="2773319" cy="1211820"/>
          </a:xfrm>
          <a:prstGeom prst="rect">
            <a:avLst/>
          </a:prstGeom>
          <a:noFill/>
          <a:ln>
            <a:noFill/>
          </a:ln>
        </p:spPr>
      </p:pic>
      <p:pic>
        <p:nvPicPr>
          <p:cNvPr id="2525" name="Google Shape;2525;p178" descr="Fairphone 3 - Wikipedia"/>
          <p:cNvPicPr preferRelativeResize="0"/>
          <p:nvPr/>
        </p:nvPicPr>
        <p:blipFill rotWithShape="1">
          <a:blip r:embed="rId4">
            <a:alphaModFix/>
          </a:blip>
          <a:srcRect/>
          <a:stretch/>
        </p:blipFill>
        <p:spPr>
          <a:xfrm>
            <a:off x="6832192" y="952059"/>
            <a:ext cx="1066800" cy="1450607"/>
          </a:xfrm>
          <a:prstGeom prst="rect">
            <a:avLst/>
          </a:prstGeom>
          <a:noFill/>
          <a:ln>
            <a:noFill/>
          </a:ln>
        </p:spPr>
      </p:pic>
      <p:sp>
        <p:nvSpPr>
          <p:cNvPr id="2526" name="Google Shape;2526;p178"/>
          <p:cNvSpPr/>
          <p:nvPr/>
        </p:nvSpPr>
        <p:spPr>
          <a:xfrm>
            <a:off x="1" y="4155013"/>
            <a:ext cx="9153486" cy="855403"/>
          </a:xfrm>
          <a:prstGeom prst="rect">
            <a:avLst/>
          </a:prstGeom>
          <a:solidFill>
            <a:srgbClr val="FCDAD8"/>
          </a:solidFill>
          <a:ln>
            <a:noFill/>
          </a:ln>
        </p:spPr>
        <p:txBody>
          <a:bodyPr spcFirstLastPara="1" wrap="square" lIns="34275" tIns="17150" rIns="34275" bIns="17150" anchor="t" anchorCtr="0">
            <a:noAutofit/>
          </a:bodyPr>
          <a:lstStyle/>
          <a:p>
            <a:pPr marL="0" marR="0" lvl="0" indent="0" algn="ctr" rtl="0">
              <a:lnSpc>
                <a:spcPct val="110000"/>
              </a:lnSpc>
              <a:spcBef>
                <a:spcPts val="0"/>
              </a:spcBef>
              <a:spcAft>
                <a:spcPts val="0"/>
              </a:spcAft>
              <a:buNone/>
            </a:pPr>
            <a:r>
              <a:rPr lang="en" b="1" dirty="0">
                <a:solidFill>
                  <a:srgbClr val="151619"/>
                </a:solidFill>
                <a:latin typeface="+mj-lt"/>
                <a:ea typeface="Arial"/>
                <a:cs typeface="Arial"/>
                <a:sym typeface="Arial"/>
              </a:rPr>
              <a:t>Takeaways</a:t>
            </a:r>
            <a:endParaRPr dirty="0">
              <a:latin typeface="+mj-lt"/>
            </a:endParaRPr>
          </a:p>
          <a:p>
            <a:pPr marL="279400" marR="0" lvl="0" indent="-285750" algn="ctr" rtl="0">
              <a:lnSpc>
                <a:spcPct val="110000"/>
              </a:lnSpc>
              <a:spcBef>
                <a:spcPts val="0"/>
              </a:spcBef>
              <a:spcAft>
                <a:spcPts val="0"/>
              </a:spcAft>
              <a:buClr>
                <a:srgbClr val="151619"/>
              </a:buClr>
              <a:buSzPts val="1700"/>
              <a:buFont typeface="Arial"/>
              <a:buAutoNum type="arabicParenBoth"/>
            </a:pPr>
            <a:r>
              <a:rPr lang="en" dirty="0">
                <a:solidFill>
                  <a:srgbClr val="151619"/>
                </a:solidFill>
                <a:latin typeface="+mj-lt"/>
                <a:ea typeface="Arial"/>
                <a:cs typeface="Arial"/>
                <a:sym typeface="Arial"/>
              </a:rPr>
              <a:t>ACT provides first-order approximation of LCAs that use old technology nodes (45nm NAND, 32nm CPU)</a:t>
            </a:r>
            <a:endParaRPr dirty="0">
              <a:latin typeface="+mj-lt"/>
            </a:endParaRPr>
          </a:p>
          <a:p>
            <a:pPr marL="279400" marR="0" lvl="0" indent="-285750" algn="ctr" rtl="0">
              <a:lnSpc>
                <a:spcPct val="110000"/>
              </a:lnSpc>
              <a:spcBef>
                <a:spcPts val="0"/>
              </a:spcBef>
              <a:spcAft>
                <a:spcPts val="0"/>
              </a:spcAft>
              <a:buClr>
                <a:srgbClr val="151619"/>
              </a:buClr>
              <a:buSzPts val="1700"/>
              <a:buFont typeface="Arial"/>
              <a:buAutoNum type="arabicParenBoth"/>
            </a:pPr>
            <a:r>
              <a:rPr lang="en" dirty="0">
                <a:solidFill>
                  <a:srgbClr val="151619"/>
                </a:solidFill>
                <a:latin typeface="+mj-lt"/>
                <a:ea typeface="Arial"/>
                <a:cs typeface="Arial"/>
                <a:sym typeface="Arial"/>
              </a:rPr>
              <a:t>ACT enables architects to study new technology nodes</a:t>
            </a:r>
            <a:endParaRPr dirty="0">
              <a:latin typeface="+mj-lt"/>
            </a:endParaRPr>
          </a:p>
        </p:txBody>
      </p:sp>
      <p:graphicFrame>
        <p:nvGraphicFramePr>
          <p:cNvPr id="2527" name="Google Shape;2527;p178"/>
          <p:cNvGraphicFramePr/>
          <p:nvPr/>
        </p:nvGraphicFramePr>
        <p:xfrm>
          <a:off x="742950" y="2521760"/>
          <a:ext cx="7677075" cy="1510675"/>
        </p:xfrm>
        <a:graphic>
          <a:graphicData uri="http://schemas.openxmlformats.org/drawingml/2006/table">
            <a:tbl>
              <a:tblPr firstRow="1" bandRow="1">
                <a:noFill/>
                <a:tableStyleId>{1F05A130-88FA-4175-99D6-BCDCC10749E6}</a:tableStyleId>
              </a:tblPr>
              <a:tblGrid>
                <a:gridCol w="2559025">
                  <a:extLst>
                    <a:ext uri="{9D8B030D-6E8A-4147-A177-3AD203B41FA5}">
                      <a16:colId xmlns:a16="http://schemas.microsoft.com/office/drawing/2014/main" val="20000"/>
                    </a:ext>
                  </a:extLst>
                </a:gridCol>
                <a:gridCol w="2559025">
                  <a:extLst>
                    <a:ext uri="{9D8B030D-6E8A-4147-A177-3AD203B41FA5}">
                      <a16:colId xmlns:a16="http://schemas.microsoft.com/office/drawing/2014/main" val="20001"/>
                    </a:ext>
                  </a:extLst>
                </a:gridCol>
                <a:gridCol w="2559025">
                  <a:extLst>
                    <a:ext uri="{9D8B030D-6E8A-4147-A177-3AD203B41FA5}">
                      <a16:colId xmlns:a16="http://schemas.microsoft.com/office/drawing/2014/main" val="20002"/>
                    </a:ext>
                  </a:extLst>
                </a:gridCol>
              </a:tblGrid>
              <a:tr h="139050">
                <a:tc>
                  <a:txBody>
                    <a:bodyPr/>
                    <a:lstStyle/>
                    <a:p>
                      <a:pPr marL="0" marR="0" lvl="0" indent="0" algn="ctr" rtl="0">
                        <a:spcBef>
                          <a:spcPts val="0"/>
                        </a:spcBef>
                        <a:spcAft>
                          <a:spcPts val="0"/>
                        </a:spcAft>
                        <a:buNone/>
                      </a:pPr>
                      <a:r>
                        <a:rPr lang="en" sz="1500" b="0" i="0" dirty="0">
                          <a:latin typeface="+mn-lt"/>
                          <a:ea typeface="Arial"/>
                          <a:cs typeface="Arial"/>
                          <a:sym typeface="Arial"/>
                        </a:rPr>
                        <a:t>IC component</a:t>
                      </a:r>
                      <a:endParaRPr sz="500" dirty="0">
                        <a:latin typeface="+mn-lt"/>
                      </a:endParaRPr>
                    </a:p>
                  </a:txBody>
                  <a:tcPr marL="34300" marR="34300" marT="17150" marB="17150" anchor="ctr"/>
                </a:tc>
                <a:tc>
                  <a:txBody>
                    <a:bodyPr/>
                    <a:lstStyle/>
                    <a:p>
                      <a:pPr marL="0" marR="0" lvl="0" indent="0" algn="ctr" rtl="0">
                        <a:spcBef>
                          <a:spcPts val="0"/>
                        </a:spcBef>
                        <a:spcAft>
                          <a:spcPts val="0"/>
                        </a:spcAft>
                        <a:buNone/>
                      </a:pPr>
                      <a:r>
                        <a:rPr lang="en" sz="1500" b="0" i="0">
                          <a:latin typeface="+mn-lt"/>
                          <a:ea typeface="Arial"/>
                          <a:cs typeface="Arial"/>
                          <a:sym typeface="Arial"/>
                        </a:rPr>
                        <a:t>ACT vs. Dell R740 </a:t>
                      </a:r>
                      <a:endParaRPr sz="500">
                        <a:latin typeface="+mn-lt"/>
                      </a:endParaRPr>
                    </a:p>
                    <a:p>
                      <a:pPr marL="0" marR="0" lvl="0" indent="0" algn="ctr" rtl="0">
                        <a:spcBef>
                          <a:spcPts val="0"/>
                        </a:spcBef>
                        <a:spcAft>
                          <a:spcPts val="0"/>
                        </a:spcAft>
                        <a:buNone/>
                      </a:pPr>
                      <a:r>
                        <a:rPr lang="en" sz="1500" b="0" i="0">
                          <a:latin typeface="+mn-lt"/>
                          <a:ea typeface="Arial"/>
                          <a:cs typeface="Arial"/>
                          <a:sym typeface="Arial"/>
                        </a:rPr>
                        <a:t>server LCA</a:t>
                      </a:r>
                      <a:endParaRPr sz="500">
                        <a:latin typeface="+mn-lt"/>
                      </a:endParaRPr>
                    </a:p>
                  </a:txBody>
                  <a:tcPr marL="34300" marR="34300" marT="17150" marB="17150" anchor="ctr"/>
                </a:tc>
                <a:tc>
                  <a:txBody>
                    <a:bodyPr/>
                    <a:lstStyle/>
                    <a:p>
                      <a:pPr marL="0" marR="0" lvl="0" indent="0" algn="ctr" rtl="0">
                        <a:spcBef>
                          <a:spcPts val="0"/>
                        </a:spcBef>
                        <a:spcAft>
                          <a:spcPts val="0"/>
                        </a:spcAft>
                        <a:buNone/>
                      </a:pPr>
                      <a:r>
                        <a:rPr lang="en" sz="1500" b="0" i="0">
                          <a:latin typeface="+mn-lt"/>
                          <a:ea typeface="Arial"/>
                          <a:cs typeface="Arial"/>
                          <a:sym typeface="Arial"/>
                        </a:rPr>
                        <a:t>ACT vs. Fairphone 3 </a:t>
                      </a:r>
                      <a:endParaRPr sz="500">
                        <a:latin typeface="+mn-lt"/>
                      </a:endParaRPr>
                    </a:p>
                    <a:p>
                      <a:pPr marL="0" marR="0" lvl="0" indent="0" algn="ctr" rtl="0">
                        <a:spcBef>
                          <a:spcPts val="0"/>
                        </a:spcBef>
                        <a:spcAft>
                          <a:spcPts val="0"/>
                        </a:spcAft>
                        <a:buNone/>
                      </a:pPr>
                      <a:r>
                        <a:rPr lang="en" sz="1500" b="0" i="0">
                          <a:latin typeface="+mn-lt"/>
                          <a:ea typeface="Arial"/>
                          <a:cs typeface="Arial"/>
                          <a:sym typeface="Arial"/>
                        </a:rPr>
                        <a:t>mobile device LCA</a:t>
                      </a:r>
                      <a:endParaRPr sz="500">
                        <a:latin typeface="+mn-lt"/>
                      </a:endParaRPr>
                    </a:p>
                  </a:txBody>
                  <a:tcPr marL="34300" marR="34300" marT="17150" marB="17150" anchor="ctr"/>
                </a:tc>
                <a:extLst>
                  <a:ext uri="{0D108BD9-81ED-4DB2-BD59-A6C34878D82A}">
                    <a16:rowId xmlns:a16="http://schemas.microsoft.com/office/drawing/2014/main" val="10000"/>
                  </a:ext>
                </a:extLst>
              </a:tr>
              <a:tr h="139050">
                <a:tc>
                  <a:txBody>
                    <a:bodyPr/>
                    <a:lstStyle/>
                    <a:p>
                      <a:pPr marL="0" marR="0" lvl="0" indent="0" algn="ctr" rtl="0">
                        <a:spcBef>
                          <a:spcPts val="0"/>
                        </a:spcBef>
                        <a:spcAft>
                          <a:spcPts val="0"/>
                        </a:spcAft>
                        <a:buNone/>
                      </a:pPr>
                      <a:r>
                        <a:rPr lang="en" sz="1500" b="0" i="0">
                          <a:latin typeface="+mn-lt"/>
                          <a:ea typeface="Arial"/>
                          <a:cs typeface="Arial"/>
                          <a:sym typeface="Arial"/>
                        </a:rPr>
                        <a:t>Compute (processors, SoC’s)</a:t>
                      </a:r>
                      <a:endParaRPr sz="500">
                        <a:latin typeface="+mn-lt"/>
                      </a:endParaRPr>
                    </a:p>
                  </a:txBody>
                  <a:tcPr marL="34300" marR="34300" marT="17150" marB="17150" anchor="ctr"/>
                </a:tc>
                <a:tc>
                  <a:txBody>
                    <a:bodyPr/>
                    <a:lstStyle/>
                    <a:p>
                      <a:pPr marL="0" marR="0" lvl="0" indent="0" algn="ctr" rtl="0">
                        <a:spcBef>
                          <a:spcPts val="0"/>
                        </a:spcBef>
                        <a:spcAft>
                          <a:spcPts val="0"/>
                        </a:spcAft>
                        <a:buNone/>
                      </a:pPr>
                      <a:r>
                        <a:rPr lang="en" sz="1500" b="0" i="0">
                          <a:latin typeface="+mn-lt"/>
                          <a:ea typeface="Arial"/>
                          <a:cs typeface="Arial"/>
                          <a:sym typeface="Arial"/>
                        </a:rPr>
                        <a:t>Within 2.2x</a:t>
                      </a:r>
                      <a:endParaRPr sz="500">
                        <a:latin typeface="+mn-lt"/>
                      </a:endParaRPr>
                    </a:p>
                  </a:txBody>
                  <a:tcPr marL="34300" marR="34300" marT="17150" marB="17150" anchor="ctr"/>
                </a:tc>
                <a:tc>
                  <a:txBody>
                    <a:bodyPr/>
                    <a:lstStyle/>
                    <a:p>
                      <a:pPr marL="0" marR="0" lvl="0" indent="0" algn="ctr" rtl="0">
                        <a:spcBef>
                          <a:spcPts val="0"/>
                        </a:spcBef>
                        <a:spcAft>
                          <a:spcPts val="0"/>
                        </a:spcAft>
                        <a:buNone/>
                      </a:pPr>
                      <a:r>
                        <a:rPr lang="en" sz="1500" b="0" i="0">
                          <a:latin typeface="+mn-lt"/>
                          <a:ea typeface="Arial"/>
                          <a:cs typeface="Arial"/>
                          <a:sym typeface="Arial"/>
                        </a:rPr>
                        <a:t>Within 1.18x</a:t>
                      </a:r>
                      <a:endParaRPr sz="500">
                        <a:latin typeface="+mn-lt"/>
                      </a:endParaRPr>
                    </a:p>
                  </a:txBody>
                  <a:tcPr marL="34300" marR="34300" marT="17150" marB="17150" anchor="ctr"/>
                </a:tc>
                <a:extLst>
                  <a:ext uri="{0D108BD9-81ED-4DB2-BD59-A6C34878D82A}">
                    <a16:rowId xmlns:a16="http://schemas.microsoft.com/office/drawing/2014/main" val="10001"/>
                  </a:ext>
                </a:extLst>
              </a:tr>
              <a:tr h="264775">
                <a:tc>
                  <a:txBody>
                    <a:bodyPr/>
                    <a:lstStyle/>
                    <a:p>
                      <a:pPr marL="0" marR="0" lvl="0" indent="0" algn="ctr" rtl="0">
                        <a:spcBef>
                          <a:spcPts val="0"/>
                        </a:spcBef>
                        <a:spcAft>
                          <a:spcPts val="0"/>
                        </a:spcAft>
                        <a:buNone/>
                      </a:pPr>
                      <a:r>
                        <a:rPr lang="en" sz="1500" b="0" i="0">
                          <a:latin typeface="+mn-lt"/>
                          <a:ea typeface="Arial"/>
                          <a:cs typeface="Arial"/>
                          <a:sym typeface="Arial"/>
                        </a:rPr>
                        <a:t>Memory</a:t>
                      </a:r>
                      <a:endParaRPr sz="500">
                        <a:latin typeface="+mn-lt"/>
                      </a:endParaRPr>
                    </a:p>
                  </a:txBody>
                  <a:tcPr marL="34300" marR="34300" marT="17150" marB="17150" anchor="ctr"/>
                </a:tc>
                <a:tc>
                  <a:txBody>
                    <a:bodyPr/>
                    <a:lstStyle/>
                    <a:p>
                      <a:pPr marL="0" marR="0" lvl="0" indent="0" algn="ctr" rtl="0">
                        <a:spcBef>
                          <a:spcPts val="0"/>
                        </a:spcBef>
                        <a:spcAft>
                          <a:spcPts val="0"/>
                        </a:spcAft>
                        <a:buNone/>
                      </a:pPr>
                      <a:r>
                        <a:rPr lang="en" sz="1500" b="0" i="0">
                          <a:latin typeface="+mn-lt"/>
                          <a:ea typeface="Arial"/>
                          <a:cs typeface="Arial"/>
                          <a:sym typeface="Arial"/>
                        </a:rPr>
                        <a:t>Within 1.62x</a:t>
                      </a:r>
                      <a:endParaRPr sz="500">
                        <a:latin typeface="+mn-lt"/>
                      </a:endParaRPr>
                    </a:p>
                  </a:txBody>
                  <a:tcPr marL="34300" marR="34300" marT="17150" marB="17150" anchor="ctr"/>
                </a:tc>
                <a:tc rowSpan="2">
                  <a:txBody>
                    <a:bodyPr/>
                    <a:lstStyle/>
                    <a:p>
                      <a:pPr marL="0" marR="0" lvl="0" indent="0" algn="ctr" rtl="0">
                        <a:spcBef>
                          <a:spcPts val="0"/>
                        </a:spcBef>
                        <a:spcAft>
                          <a:spcPts val="0"/>
                        </a:spcAft>
                        <a:buNone/>
                      </a:pPr>
                      <a:r>
                        <a:rPr lang="en" sz="1500" b="0" i="0">
                          <a:latin typeface="+mn-lt"/>
                          <a:ea typeface="Arial"/>
                          <a:cs typeface="Arial"/>
                          <a:sym typeface="Arial"/>
                        </a:rPr>
                        <a:t>Within 2.1x</a:t>
                      </a:r>
                      <a:endParaRPr sz="500">
                        <a:latin typeface="+mn-lt"/>
                      </a:endParaRPr>
                    </a:p>
                  </a:txBody>
                  <a:tcPr marL="34300" marR="34300" marT="17150" marB="17150" anchor="ctr"/>
                </a:tc>
                <a:extLst>
                  <a:ext uri="{0D108BD9-81ED-4DB2-BD59-A6C34878D82A}">
                    <a16:rowId xmlns:a16="http://schemas.microsoft.com/office/drawing/2014/main" val="10002"/>
                  </a:ext>
                </a:extLst>
              </a:tr>
              <a:tr h="139050">
                <a:tc>
                  <a:txBody>
                    <a:bodyPr/>
                    <a:lstStyle/>
                    <a:p>
                      <a:pPr marL="0" marR="0" lvl="0" indent="0" algn="ctr" rtl="0">
                        <a:spcBef>
                          <a:spcPts val="0"/>
                        </a:spcBef>
                        <a:spcAft>
                          <a:spcPts val="0"/>
                        </a:spcAft>
                        <a:buNone/>
                      </a:pPr>
                      <a:r>
                        <a:rPr lang="en" sz="1500" b="0" i="0">
                          <a:latin typeface="+mn-lt"/>
                          <a:ea typeface="Arial"/>
                          <a:cs typeface="Arial"/>
                          <a:sym typeface="Arial"/>
                        </a:rPr>
                        <a:t>Storage</a:t>
                      </a:r>
                      <a:endParaRPr sz="500">
                        <a:latin typeface="+mn-lt"/>
                      </a:endParaRPr>
                    </a:p>
                  </a:txBody>
                  <a:tcPr marL="34300" marR="34300" marT="17150" marB="17150" anchor="ctr"/>
                </a:tc>
                <a:tc>
                  <a:txBody>
                    <a:bodyPr/>
                    <a:lstStyle/>
                    <a:p>
                      <a:pPr marL="0" marR="0" lvl="0" indent="0" algn="ctr" rtl="0">
                        <a:spcBef>
                          <a:spcPts val="0"/>
                        </a:spcBef>
                        <a:spcAft>
                          <a:spcPts val="0"/>
                        </a:spcAft>
                        <a:buNone/>
                      </a:pPr>
                      <a:r>
                        <a:rPr lang="en" sz="1500" b="0" i="0" dirty="0">
                          <a:latin typeface="+mn-lt"/>
                          <a:ea typeface="Arial"/>
                          <a:cs typeface="Arial"/>
                          <a:sym typeface="Arial"/>
                        </a:rPr>
                        <a:t>Within 1.05-2.2x</a:t>
                      </a:r>
                      <a:endParaRPr sz="500" dirty="0">
                        <a:latin typeface="+mn-lt"/>
                      </a:endParaRPr>
                    </a:p>
                  </a:txBody>
                  <a:tcPr marL="34300" marR="34300" marT="17150" marB="17150" anchor="ctr"/>
                </a:tc>
                <a:tc vMerge="1">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523;p178">
            <a:extLst>
              <a:ext uri="{FF2B5EF4-FFF2-40B4-BE49-F238E27FC236}">
                <a16:creationId xmlns:a16="http://schemas.microsoft.com/office/drawing/2014/main" id="{D575115F-E616-3684-6AF8-77FB8DE2B3D5}"/>
              </a:ext>
            </a:extLst>
          </p:cNvPr>
          <p:cNvSpPr txBox="1"/>
          <p:nvPr/>
        </p:nvSpPr>
        <p:spPr>
          <a:xfrm>
            <a:off x="498393" y="485352"/>
            <a:ext cx="8251031" cy="578323"/>
          </a:xfrm>
          <a:prstGeom prst="rect">
            <a:avLst/>
          </a:prstGeom>
          <a:noFill/>
          <a:ln>
            <a:noFill/>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None/>
            </a:pPr>
            <a:r>
              <a:rPr lang="en" sz="2000" b="1" dirty="0">
                <a:solidFill>
                  <a:srgbClr val="151619"/>
                </a:solidFill>
                <a:latin typeface="Arial"/>
                <a:ea typeface="Arial"/>
                <a:cs typeface="Arial"/>
                <a:sym typeface="Arial"/>
              </a:rPr>
              <a:t>How to set up ACT</a:t>
            </a:r>
            <a:endParaRPr sz="300" dirty="0"/>
          </a:p>
        </p:txBody>
      </p:sp>
      <p:sp>
        <p:nvSpPr>
          <p:cNvPr id="6" name="Rectangle 5">
            <a:extLst>
              <a:ext uri="{FF2B5EF4-FFF2-40B4-BE49-F238E27FC236}">
                <a16:creationId xmlns:a16="http://schemas.microsoft.com/office/drawing/2014/main" id="{AF9D1000-659A-DC32-D82C-73C3DFEF68A2}"/>
              </a:ext>
            </a:extLst>
          </p:cNvPr>
          <p:cNvSpPr/>
          <p:nvPr/>
        </p:nvSpPr>
        <p:spPr>
          <a:xfrm>
            <a:off x="498393" y="1063961"/>
            <a:ext cx="4393048" cy="162470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B050"/>
                </a:solidFill>
                <a:latin typeface="Calibri" panose="020F0502020204030204" pitchFamily="34" charset="0"/>
                <a:cs typeface="Calibri" panose="020F0502020204030204" pitchFamily="34" charset="0"/>
              </a:rPr>
              <a:t>&gt;$</a:t>
            </a:r>
            <a:r>
              <a:rPr lang="en-US" dirty="0">
                <a:solidFill>
                  <a:schemeClr val="tx2">
                    <a:lumMod val="10000"/>
                  </a:schemeClr>
                </a:solidFill>
                <a:latin typeface="Calibri" panose="020F0502020204030204" pitchFamily="34" charset="0"/>
                <a:cs typeface="Calibri" panose="020F0502020204030204" pitchFamily="34" charset="0"/>
              </a:rPr>
              <a:t> git clone </a:t>
            </a:r>
            <a:r>
              <a:rPr lang="en-US" dirty="0">
                <a:solidFill>
                  <a:schemeClr val="tx2">
                    <a:lumMod val="10000"/>
                  </a:schemeClr>
                </a:solidFill>
                <a:latin typeface="Calibri" panose="020F0502020204030204" pitchFamily="34" charset="0"/>
                <a:cs typeface="Calibri" panose="020F0502020204030204" pitchFamily="34" charset="0"/>
                <a:hlinkClick r:id="rId3"/>
              </a:rPr>
              <a:t>https://github.com/S4AI-CornellTech/ACT.git</a:t>
            </a:r>
            <a:endParaRPr lang="en-US" dirty="0">
              <a:solidFill>
                <a:schemeClr val="tx2">
                  <a:lumMod val="10000"/>
                </a:schemeClr>
              </a:solidFill>
              <a:latin typeface="Calibri" panose="020F0502020204030204" pitchFamily="34" charset="0"/>
              <a:cs typeface="Calibri" panose="020F0502020204030204" pitchFamily="34" charset="0"/>
            </a:endParaRPr>
          </a:p>
          <a:p>
            <a:endParaRPr lang="en-US" dirty="0">
              <a:solidFill>
                <a:schemeClr val="tx2">
                  <a:lumMod val="10000"/>
                </a:schemeClr>
              </a:solidFill>
              <a:latin typeface="Calibri" panose="020F0502020204030204" pitchFamily="34" charset="0"/>
              <a:cs typeface="Calibri" panose="020F0502020204030204" pitchFamily="34" charset="0"/>
            </a:endParaRPr>
          </a:p>
          <a:p>
            <a:r>
              <a:rPr lang="en-US" dirty="0">
                <a:solidFill>
                  <a:srgbClr val="00B050"/>
                </a:solidFill>
                <a:latin typeface="Calibri" panose="020F0502020204030204" pitchFamily="34" charset="0"/>
                <a:cs typeface="Calibri" panose="020F0502020204030204" pitchFamily="34" charset="0"/>
              </a:rPr>
              <a:t>&gt;$</a:t>
            </a:r>
            <a:r>
              <a:rPr lang="en-US" dirty="0">
                <a:solidFill>
                  <a:schemeClr val="tx2">
                    <a:lumMod val="10000"/>
                  </a:schemeClr>
                </a:solidFill>
                <a:latin typeface="Calibri" panose="020F0502020204030204" pitchFamily="34" charset="0"/>
                <a:cs typeface="Calibri" panose="020F0502020204030204" pitchFamily="34" charset="0"/>
              </a:rPr>
              <a:t> cd ACT/</a:t>
            </a:r>
          </a:p>
          <a:p>
            <a:endParaRPr lang="en-US" dirty="0">
              <a:solidFill>
                <a:schemeClr val="tx2">
                  <a:lumMod val="10000"/>
                </a:schemeClr>
              </a:solidFill>
              <a:latin typeface="Calibri" panose="020F0502020204030204" pitchFamily="34" charset="0"/>
              <a:cs typeface="Calibri" panose="020F0502020204030204" pitchFamily="34" charset="0"/>
            </a:endParaRPr>
          </a:p>
          <a:p>
            <a:r>
              <a:rPr lang="en-US" dirty="0">
                <a:solidFill>
                  <a:srgbClr val="00B050"/>
                </a:solidFill>
                <a:latin typeface="Calibri" panose="020F0502020204030204" pitchFamily="34" charset="0"/>
                <a:cs typeface="Calibri" panose="020F0502020204030204" pitchFamily="34" charset="0"/>
              </a:rPr>
              <a:t>&gt;$</a:t>
            </a:r>
            <a:r>
              <a:rPr lang="en-US" dirty="0">
                <a:solidFill>
                  <a:schemeClr val="tx2">
                    <a:lumMod val="10000"/>
                  </a:schemeClr>
                </a:solidFill>
                <a:latin typeface="Calibri" panose="020F0502020204030204" pitchFamily="34" charset="0"/>
                <a:cs typeface="Calibri" panose="020F0502020204030204" pitchFamily="34" charset="0"/>
              </a:rPr>
              <a:t> source </a:t>
            </a:r>
            <a:r>
              <a:rPr lang="en-US" dirty="0" err="1">
                <a:solidFill>
                  <a:schemeClr val="tx2">
                    <a:lumMod val="10000"/>
                  </a:schemeClr>
                </a:solidFill>
                <a:latin typeface="Calibri" panose="020F0502020204030204" pitchFamily="34" charset="0"/>
                <a:cs typeface="Calibri" panose="020F0502020204030204" pitchFamily="34" charset="0"/>
              </a:rPr>
              <a:t>setup.sh</a:t>
            </a:r>
            <a:endParaRPr lang="en-US" dirty="0">
              <a:solidFill>
                <a:schemeClr val="tx2">
                  <a:lumMod val="10000"/>
                </a:schemeClr>
              </a:solidFill>
              <a:latin typeface="Calibri" panose="020F0502020204030204" pitchFamily="34" charset="0"/>
              <a:cs typeface="Calibri" panose="020F0502020204030204" pitchFamily="34" charset="0"/>
            </a:endParaRPr>
          </a:p>
          <a:p>
            <a:endParaRPr lang="en-US" dirty="0">
              <a:solidFill>
                <a:schemeClr val="tx2">
                  <a:lumMod val="10000"/>
                </a:schemeClr>
              </a:solidFill>
              <a:latin typeface="Calibri" panose="020F0502020204030204" pitchFamily="34" charset="0"/>
              <a:cs typeface="Calibri" panose="020F0502020204030204" pitchFamily="34" charset="0"/>
            </a:endParaRPr>
          </a:p>
          <a:p>
            <a:r>
              <a:rPr lang="en-US" dirty="0">
                <a:solidFill>
                  <a:srgbClr val="00B050"/>
                </a:solidFill>
                <a:latin typeface="Calibri" panose="020F0502020204030204" pitchFamily="34" charset="0"/>
                <a:cs typeface="Calibri" panose="020F0502020204030204" pitchFamily="34" charset="0"/>
              </a:rPr>
              <a:t>&gt;$</a:t>
            </a:r>
            <a:r>
              <a:rPr lang="en-US" dirty="0">
                <a:solidFill>
                  <a:schemeClr val="tx2">
                    <a:lumMod val="10000"/>
                  </a:schemeClr>
                </a:solidFill>
                <a:latin typeface="Calibri" panose="020F0502020204030204" pitchFamily="34" charset="0"/>
                <a:cs typeface="Calibri" panose="020F0502020204030204" pitchFamily="34" charset="0"/>
              </a:rPr>
              <a:t> python3 </a:t>
            </a:r>
            <a:r>
              <a:rPr lang="en-US" dirty="0" err="1">
                <a:solidFill>
                  <a:schemeClr val="tx2">
                    <a:lumMod val="10000"/>
                  </a:schemeClr>
                </a:solidFill>
                <a:latin typeface="Calibri" panose="020F0502020204030204" pitchFamily="34" charset="0"/>
                <a:cs typeface="Calibri" panose="020F0502020204030204" pitchFamily="34" charset="0"/>
              </a:rPr>
              <a:t>model.py</a:t>
            </a:r>
            <a:endParaRPr lang="en-US" dirty="0">
              <a:solidFill>
                <a:schemeClr val="tx2">
                  <a:lumMod val="10000"/>
                </a:schemeClr>
              </a:solidFill>
              <a:latin typeface="Calibri" panose="020F0502020204030204" pitchFamily="34" charset="0"/>
              <a:cs typeface="Calibri" panose="020F0502020204030204" pitchFamily="34" charset="0"/>
            </a:endParaRPr>
          </a:p>
          <a:p>
            <a:endParaRPr lang="en-US" dirty="0">
              <a:solidFill>
                <a:schemeClr val="tx2">
                  <a:lumMod val="10000"/>
                </a:schemeClr>
              </a:solidFill>
              <a:latin typeface="Calibri" panose="020F0502020204030204" pitchFamily="34" charset="0"/>
              <a:cs typeface="Calibri" panose="020F0502020204030204" pitchFamily="34" charset="0"/>
            </a:endParaRPr>
          </a:p>
          <a:p>
            <a:endParaRPr lang="en-US" dirty="0">
              <a:solidFill>
                <a:schemeClr val="tx2">
                  <a:lumMod val="10000"/>
                </a:schemeClr>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FDA503F0-4DB8-D6ED-93A2-1D770B8A6D20}"/>
              </a:ext>
            </a:extLst>
          </p:cNvPr>
          <p:cNvSpPr/>
          <p:nvPr/>
        </p:nvSpPr>
        <p:spPr>
          <a:xfrm>
            <a:off x="498393" y="3040692"/>
            <a:ext cx="4393048" cy="1042261"/>
          </a:xfrm>
          <a:prstGeom prst="rect">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E9D8"/>
                </a:solidFill>
                <a:effectLst/>
                <a:latin typeface="Calibri" panose="020F0502020204030204" pitchFamily="34" charset="0"/>
                <a:cs typeface="Calibri" panose="020F0502020204030204" pitchFamily="34" charset="0"/>
              </a:rPr>
              <a:t>[Fab logic] Carbon/area from energy consumed 1209.5</a:t>
            </a:r>
          </a:p>
          <a:p>
            <a:r>
              <a:rPr lang="en-US" dirty="0">
                <a:solidFill>
                  <a:srgbClr val="FEE9D8"/>
                </a:solidFill>
                <a:effectLst/>
                <a:latin typeface="Calibri" panose="020F0502020204030204" pitchFamily="34" charset="0"/>
                <a:cs typeface="Calibri" panose="020F0502020204030204" pitchFamily="34" charset="0"/>
              </a:rPr>
              <a:t>[Fab logic] Carbon/area from gasses 240</a:t>
            </a:r>
          </a:p>
          <a:p>
            <a:r>
              <a:rPr lang="en-US" dirty="0">
                <a:solidFill>
                  <a:srgbClr val="FEE9D8"/>
                </a:solidFill>
                <a:effectLst/>
                <a:latin typeface="Calibri" panose="020F0502020204030204" pitchFamily="34" charset="0"/>
                <a:cs typeface="Calibri" panose="020F0502020204030204" pitchFamily="34" charset="0"/>
              </a:rPr>
              <a:t>[Fab logic] Carbon/area from materials 500</a:t>
            </a:r>
          </a:p>
          <a:p>
            <a:r>
              <a:rPr lang="en-US" dirty="0">
                <a:solidFill>
                  <a:srgbClr val="FEE9D8"/>
                </a:solidFill>
                <a:effectLst/>
                <a:latin typeface="Calibri" panose="020F0502020204030204" pitchFamily="34" charset="0"/>
                <a:cs typeface="Calibri" panose="020F0502020204030204" pitchFamily="34" charset="0"/>
              </a:rPr>
              <a:t>[Fab logic] Carbon/area aggregate 2228.0</a:t>
            </a:r>
            <a:endParaRPr lang="en-US" dirty="0">
              <a:solidFill>
                <a:srgbClr val="FEE9D8"/>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FF194CE6-3564-8036-0938-471405737027}"/>
              </a:ext>
            </a:extLst>
          </p:cNvPr>
          <p:cNvSpPr txBox="1"/>
          <p:nvPr/>
        </p:nvSpPr>
        <p:spPr>
          <a:xfrm>
            <a:off x="5374728" y="1502524"/>
            <a:ext cx="3578441" cy="307777"/>
          </a:xfrm>
          <a:prstGeom prst="rect">
            <a:avLst/>
          </a:prstGeom>
          <a:noFill/>
        </p:spPr>
        <p:txBody>
          <a:bodyPr wrap="square">
            <a:spAutoFit/>
          </a:bodyPr>
          <a:lstStyle/>
          <a:p>
            <a:r>
              <a:rPr lang="en-US" dirty="0">
                <a:solidFill>
                  <a:schemeClr val="tx2">
                    <a:lumMod val="10000"/>
                  </a:schemeClr>
                </a:solidFill>
                <a:latin typeface="Calibri" panose="020F0502020204030204" pitchFamily="34" charset="0"/>
                <a:cs typeface="Calibri" panose="020F0502020204030204" pitchFamily="34" charset="0"/>
                <a:hlinkClick r:id="rId3"/>
              </a:rPr>
              <a:t>https://github.com/S4AI-CornellTech/ACT.git</a:t>
            </a:r>
            <a:endParaRPr lang="en-US" dirty="0">
              <a:solidFill>
                <a:schemeClr val="tx2">
                  <a:lumMod val="10000"/>
                </a:schemeClr>
              </a:solidFill>
              <a:latin typeface="Calibri" panose="020F0502020204030204" pitchFamily="34" charset="0"/>
              <a:cs typeface="Calibri" panose="020F0502020204030204" pitchFamily="34" charset="0"/>
            </a:endParaRPr>
          </a:p>
        </p:txBody>
      </p:sp>
      <p:pic>
        <p:nvPicPr>
          <p:cNvPr id="1026" name="Picture 2" descr="QR Code Image">
            <a:extLst>
              <a:ext uri="{FF2B5EF4-FFF2-40B4-BE49-F238E27FC236}">
                <a16:creationId xmlns:a16="http://schemas.microsoft.com/office/drawing/2014/main" id="{856F8BD9-EDCC-A91E-CA58-E23C9466A3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8206" y="1774499"/>
            <a:ext cx="3117401" cy="3117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403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177"/>
          <p:cNvSpPr txBox="1">
            <a:spLocks noGrp="1"/>
          </p:cNvSpPr>
          <p:nvPr>
            <p:ph type="sldNum" idx="12"/>
          </p:nvPr>
        </p:nvSpPr>
        <p:spPr>
          <a:prstGeom prst="rect">
            <a:avLst/>
          </a:prstGeom>
          <a:noFill/>
          <a:ln>
            <a:noFill/>
          </a:ln>
        </p:spPr>
        <p:txBody>
          <a:bodyPr spcFirstLastPara="1" wrap="square" lIns="34275" tIns="17150" rIns="34275" bIns="17150" anchor="ctr" anchorCtr="0">
            <a:noAutofit/>
          </a:bodyPr>
          <a:lstStyle/>
          <a:p>
            <a:pPr marL="0" marR="0" lvl="0" indent="0" algn="r" rtl="0">
              <a:lnSpc>
                <a:spcPct val="110000"/>
              </a:lnSpc>
              <a:spcBef>
                <a:spcPts val="0"/>
              </a:spcBef>
              <a:spcAft>
                <a:spcPts val="0"/>
              </a:spcAft>
              <a:buNone/>
            </a:pPr>
            <a:fld id="{00000000-1234-1234-1234-123412341234}" type="slidenum">
              <a:rPr lang="en" sz="1400">
                <a:solidFill>
                  <a:schemeClr val="dk1"/>
                </a:solidFill>
                <a:latin typeface="Arial"/>
                <a:ea typeface="Arial"/>
                <a:cs typeface="Arial"/>
                <a:sym typeface="Arial"/>
              </a:rPr>
              <a:t>5</a:t>
            </a:fld>
            <a:endParaRPr sz="1400">
              <a:solidFill>
                <a:schemeClr val="dk1"/>
              </a:solidFill>
              <a:latin typeface="Arial"/>
              <a:ea typeface="Arial"/>
              <a:cs typeface="Arial"/>
              <a:sym typeface="Arial"/>
            </a:endParaRPr>
          </a:p>
        </p:txBody>
      </p:sp>
      <p:sp>
        <p:nvSpPr>
          <p:cNvPr id="2514" name="Google Shape;2514;p177"/>
          <p:cNvSpPr txBox="1"/>
          <p:nvPr/>
        </p:nvSpPr>
        <p:spPr>
          <a:xfrm>
            <a:off x="446484" y="425456"/>
            <a:ext cx="8251031" cy="578323"/>
          </a:xfrm>
          <a:prstGeom prst="rect">
            <a:avLst/>
          </a:prstGeom>
          <a:noFill/>
          <a:ln>
            <a:noFill/>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None/>
            </a:pPr>
            <a:r>
              <a:rPr lang="en" sz="2700" b="1" dirty="0">
                <a:solidFill>
                  <a:srgbClr val="151619"/>
                </a:solidFill>
              </a:rPr>
              <a:t>Estimating embodied footprint of </a:t>
            </a:r>
            <a:r>
              <a:rPr lang="en" sz="2700" b="1" dirty="0" err="1">
                <a:solidFill>
                  <a:srgbClr val="151619"/>
                </a:solidFill>
              </a:rPr>
              <a:t>Fairphone</a:t>
            </a:r>
            <a:r>
              <a:rPr lang="en" sz="2700" b="1" dirty="0">
                <a:solidFill>
                  <a:srgbClr val="151619"/>
                </a:solidFill>
              </a:rPr>
              <a:t> 3</a:t>
            </a:r>
            <a:endParaRPr sz="500" dirty="0"/>
          </a:p>
        </p:txBody>
      </p:sp>
      <p:pic>
        <p:nvPicPr>
          <p:cNvPr id="2516" name="Google Shape;2516;p177" descr="Fairphone 3 - Wikipedia"/>
          <p:cNvPicPr preferRelativeResize="0"/>
          <p:nvPr/>
        </p:nvPicPr>
        <p:blipFill rotWithShape="1">
          <a:blip r:embed="rId3">
            <a:alphaModFix/>
          </a:blip>
          <a:srcRect/>
          <a:stretch/>
        </p:blipFill>
        <p:spPr>
          <a:xfrm>
            <a:off x="446484" y="1515073"/>
            <a:ext cx="1817554" cy="2565786"/>
          </a:xfrm>
          <a:prstGeom prst="rect">
            <a:avLst/>
          </a:prstGeom>
          <a:noFill/>
          <a:ln>
            <a:noFill/>
          </a:ln>
        </p:spPr>
      </p:pic>
      <p:sp>
        <p:nvSpPr>
          <p:cNvPr id="3" name="TextBox 2">
            <a:extLst>
              <a:ext uri="{FF2B5EF4-FFF2-40B4-BE49-F238E27FC236}">
                <a16:creationId xmlns:a16="http://schemas.microsoft.com/office/drawing/2014/main" id="{CE057DA3-4038-CBB1-3B43-F74E3414C4CA}"/>
              </a:ext>
            </a:extLst>
          </p:cNvPr>
          <p:cNvSpPr txBox="1"/>
          <p:nvPr/>
        </p:nvSpPr>
        <p:spPr>
          <a:xfrm>
            <a:off x="265535" y="4487211"/>
            <a:ext cx="6059397" cy="461665"/>
          </a:xfrm>
          <a:prstGeom prst="rect">
            <a:avLst/>
          </a:prstGeom>
          <a:noFill/>
        </p:spPr>
        <p:txBody>
          <a:bodyPr wrap="square">
            <a:spAutoFit/>
          </a:bodyPr>
          <a:lstStyle/>
          <a:p>
            <a:r>
              <a:rPr lang="en-US" sz="1200" dirty="0"/>
              <a:t>Full end to end example can be found here: </a:t>
            </a:r>
            <a:r>
              <a:rPr lang="en-US" sz="1200" dirty="0">
                <a:hlinkClick r:id="rId4"/>
              </a:rPr>
              <a:t>https://github.com/S4AI-CornellTech/ACT/blob/main/exps/fairphone3/fairphone3.py</a:t>
            </a:r>
            <a:r>
              <a:rPr lang="en-US" sz="1200" dirty="0"/>
              <a:t> </a:t>
            </a:r>
          </a:p>
        </p:txBody>
      </p:sp>
      <p:pic>
        <p:nvPicPr>
          <p:cNvPr id="5" name="Picture 4" descr="A screenshot of a computer&#10;&#10;Description automatically generated with medium confidence">
            <a:extLst>
              <a:ext uri="{FF2B5EF4-FFF2-40B4-BE49-F238E27FC236}">
                <a16:creationId xmlns:a16="http://schemas.microsoft.com/office/drawing/2014/main" id="{4D4A3DFF-5E38-6ED4-246F-059225F140F1}"/>
              </a:ext>
            </a:extLst>
          </p:cNvPr>
          <p:cNvPicPr>
            <a:picLocks noChangeAspect="1"/>
          </p:cNvPicPr>
          <p:nvPr/>
        </p:nvPicPr>
        <p:blipFill>
          <a:blip r:embed="rId5"/>
          <a:stretch>
            <a:fillRect/>
          </a:stretch>
        </p:blipFill>
        <p:spPr>
          <a:xfrm>
            <a:off x="2433805" y="1330065"/>
            <a:ext cx="2731450" cy="2973350"/>
          </a:xfrm>
          <a:prstGeom prst="rect">
            <a:avLst/>
          </a:prstGeom>
        </p:spPr>
      </p:pic>
      <p:sp>
        <p:nvSpPr>
          <p:cNvPr id="7" name="TextBox 6">
            <a:extLst>
              <a:ext uri="{FF2B5EF4-FFF2-40B4-BE49-F238E27FC236}">
                <a16:creationId xmlns:a16="http://schemas.microsoft.com/office/drawing/2014/main" id="{774900A7-5788-C097-5D04-B96EC6AC4FC4}"/>
              </a:ext>
            </a:extLst>
          </p:cNvPr>
          <p:cNvSpPr txBox="1"/>
          <p:nvPr/>
        </p:nvSpPr>
        <p:spPr>
          <a:xfrm>
            <a:off x="446484" y="1136315"/>
            <a:ext cx="4572000" cy="246221"/>
          </a:xfrm>
          <a:prstGeom prst="rect">
            <a:avLst/>
          </a:prstGeom>
          <a:solidFill>
            <a:schemeClr val="accent5">
              <a:lumMod val="20000"/>
              <a:lumOff val="80000"/>
            </a:schemeClr>
          </a:solidFill>
        </p:spPr>
        <p:txBody>
          <a:bodyPr wrap="square">
            <a:spAutoFit/>
          </a:bodyPr>
          <a:lstStyle/>
          <a:p>
            <a:r>
              <a:rPr lang="en-US" sz="1000" i="1" dirty="0"/>
              <a:t>https://</a:t>
            </a:r>
            <a:r>
              <a:rPr lang="en-US" sz="1000" i="1" dirty="0" err="1"/>
              <a:t>www.fairphone.com</a:t>
            </a:r>
            <a:r>
              <a:rPr lang="en-US" sz="1000" i="1" dirty="0"/>
              <a:t>/wp-content/uploads/2020/07/Fairphone_3_LCA.pdf</a:t>
            </a:r>
          </a:p>
        </p:txBody>
      </p:sp>
      <p:sp>
        <p:nvSpPr>
          <p:cNvPr id="8" name="Rectangle 7">
            <a:extLst>
              <a:ext uri="{FF2B5EF4-FFF2-40B4-BE49-F238E27FC236}">
                <a16:creationId xmlns:a16="http://schemas.microsoft.com/office/drawing/2014/main" id="{3E76E0A3-E623-CA29-1757-BA2F2DE7782B}"/>
              </a:ext>
            </a:extLst>
          </p:cNvPr>
          <p:cNvSpPr/>
          <p:nvPr/>
        </p:nvSpPr>
        <p:spPr>
          <a:xfrm>
            <a:off x="5464905" y="1866364"/>
            <a:ext cx="3375341" cy="107464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2">
                    <a:lumMod val="75000"/>
                  </a:schemeClr>
                </a:solidFill>
                <a:latin typeface="Calibri" panose="020F0502020204030204" pitchFamily="34" charset="0"/>
                <a:cs typeface="Calibri" panose="020F0502020204030204" pitchFamily="34" charset="0"/>
              </a:rPr>
              <a:t># Make sure you are in root directory</a:t>
            </a:r>
          </a:p>
          <a:p>
            <a:r>
              <a:rPr lang="en-US" dirty="0">
                <a:solidFill>
                  <a:srgbClr val="00B050"/>
                </a:solidFill>
                <a:latin typeface="Calibri" panose="020F0502020204030204" pitchFamily="34" charset="0"/>
                <a:cs typeface="Calibri" panose="020F0502020204030204" pitchFamily="34" charset="0"/>
              </a:rPr>
              <a:t>&gt;$ </a:t>
            </a:r>
            <a:r>
              <a:rPr lang="en-US" dirty="0">
                <a:solidFill>
                  <a:schemeClr val="tx2">
                    <a:lumMod val="10000"/>
                  </a:schemeClr>
                </a:solidFill>
                <a:latin typeface="Calibri" panose="020F0502020204030204" pitchFamily="34" charset="0"/>
                <a:cs typeface="Calibri" panose="020F0502020204030204" pitchFamily="34" charset="0"/>
              </a:rPr>
              <a:t>cd ACT </a:t>
            </a:r>
          </a:p>
          <a:p>
            <a:endParaRPr lang="en-US" dirty="0">
              <a:solidFill>
                <a:srgbClr val="00B050"/>
              </a:solidFill>
              <a:latin typeface="Calibri" panose="020F0502020204030204" pitchFamily="34" charset="0"/>
              <a:cs typeface="Calibri" panose="020F0502020204030204" pitchFamily="34" charset="0"/>
            </a:endParaRPr>
          </a:p>
          <a:p>
            <a:r>
              <a:rPr lang="en-US" dirty="0">
                <a:solidFill>
                  <a:srgbClr val="00B050"/>
                </a:solidFill>
                <a:latin typeface="Calibri" panose="020F0502020204030204" pitchFamily="34" charset="0"/>
                <a:cs typeface="Calibri" panose="020F0502020204030204" pitchFamily="34" charset="0"/>
              </a:rPr>
              <a:t>&gt;$</a:t>
            </a:r>
            <a:r>
              <a:rPr lang="en-US" dirty="0">
                <a:solidFill>
                  <a:schemeClr val="tx2">
                    <a:lumMod val="10000"/>
                  </a:schemeClr>
                </a:solidFill>
                <a:latin typeface="Calibri" panose="020F0502020204030204" pitchFamily="34" charset="0"/>
                <a:cs typeface="Calibri" panose="020F0502020204030204" pitchFamily="34" charset="0"/>
              </a:rPr>
              <a:t> python3 tutorial/fairphone3_tutorial.py</a:t>
            </a:r>
          </a:p>
          <a:p>
            <a:endParaRPr lang="en-US" dirty="0">
              <a:solidFill>
                <a:schemeClr val="tx2">
                  <a:lumMod val="10000"/>
                </a:schemeClr>
              </a:solidFill>
              <a:latin typeface="Calibri" panose="020F0502020204030204" pitchFamily="34" charset="0"/>
              <a:cs typeface="Calibri" panose="020F0502020204030204" pitchFamily="34" charset="0"/>
            </a:endParaRPr>
          </a:p>
          <a:p>
            <a:endParaRPr lang="en-US" dirty="0">
              <a:solidFill>
                <a:schemeClr val="tx2">
                  <a:lumMod val="10000"/>
                </a:schemeClr>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7D4EE80A-257C-1279-1031-6AC99BBA083A}"/>
              </a:ext>
            </a:extLst>
          </p:cNvPr>
          <p:cNvSpPr/>
          <p:nvPr/>
        </p:nvSpPr>
        <p:spPr>
          <a:xfrm>
            <a:off x="5464905" y="3137424"/>
            <a:ext cx="3375341" cy="1165991"/>
          </a:xfrm>
          <a:prstGeom prst="rect">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E9D8"/>
                </a:solidFill>
                <a:effectLst/>
                <a:latin typeface="Calibri" panose="020F0502020204030204" pitchFamily="34" charset="0"/>
                <a:cs typeface="Calibri" panose="020F0502020204030204" pitchFamily="34" charset="0"/>
              </a:rPr>
              <a:t>--------------------------------</a:t>
            </a:r>
          </a:p>
          <a:p>
            <a:r>
              <a:rPr lang="en-US" dirty="0">
                <a:solidFill>
                  <a:srgbClr val="FEE9D8"/>
                </a:solidFill>
                <a:effectLst/>
                <a:latin typeface="Calibri" panose="020F0502020204030204" pitchFamily="34" charset="0"/>
                <a:cs typeface="Calibri" panose="020F0502020204030204" pitchFamily="34" charset="0"/>
              </a:rPr>
              <a:t>ACT RAM + Flash </a:t>
            </a:r>
            <a:r>
              <a:rPr lang="en-US" dirty="0">
                <a:solidFill>
                  <a:srgbClr val="FF0000"/>
                </a:solidFill>
                <a:effectLst/>
                <a:latin typeface="Calibri" panose="020F0502020204030204" pitchFamily="34" charset="0"/>
                <a:cs typeface="Calibri" panose="020F0502020204030204" pitchFamily="34" charset="0"/>
              </a:rPr>
              <a:t>0.0</a:t>
            </a:r>
            <a:r>
              <a:rPr lang="en-US" dirty="0">
                <a:solidFill>
                  <a:srgbClr val="FEE9D8"/>
                </a:solidFill>
                <a:effectLst/>
                <a:latin typeface="Calibri" panose="020F0502020204030204" pitchFamily="34" charset="0"/>
                <a:cs typeface="Calibri" panose="020F0502020204030204" pitchFamily="34" charset="0"/>
              </a:rPr>
              <a:t> kg CO2 vs. LCA 11 kg CO2</a:t>
            </a:r>
          </a:p>
          <a:p>
            <a:r>
              <a:rPr lang="en-US" dirty="0">
                <a:solidFill>
                  <a:srgbClr val="FEE9D8"/>
                </a:solidFill>
                <a:effectLst/>
                <a:latin typeface="Calibri" panose="020F0502020204030204" pitchFamily="34" charset="0"/>
                <a:cs typeface="Calibri" panose="020F0502020204030204" pitchFamily="34" charset="0"/>
              </a:rPr>
              <a:t>ACT CPU </a:t>
            </a:r>
            <a:r>
              <a:rPr lang="en-US" dirty="0">
                <a:solidFill>
                  <a:srgbClr val="FF0000"/>
                </a:solidFill>
                <a:effectLst/>
                <a:latin typeface="Calibri" panose="020F0502020204030204" pitchFamily="34" charset="0"/>
                <a:cs typeface="Calibri" panose="020F0502020204030204" pitchFamily="34" charset="0"/>
              </a:rPr>
              <a:t>0.0</a:t>
            </a:r>
            <a:r>
              <a:rPr lang="en-US" dirty="0">
                <a:solidFill>
                  <a:srgbClr val="FEE9D8"/>
                </a:solidFill>
                <a:effectLst/>
                <a:latin typeface="Calibri" panose="020F0502020204030204" pitchFamily="34" charset="0"/>
                <a:cs typeface="Calibri" panose="020F0502020204030204" pitchFamily="34" charset="0"/>
              </a:rPr>
              <a:t> kg CO2 vs. LCA 1.07 kg CO2</a:t>
            </a:r>
          </a:p>
          <a:p>
            <a:r>
              <a:rPr lang="en-US" dirty="0">
                <a:solidFill>
                  <a:srgbClr val="FEE9D8"/>
                </a:solidFill>
                <a:effectLst/>
                <a:latin typeface="Calibri" panose="020F0502020204030204" pitchFamily="34" charset="0"/>
                <a:cs typeface="Calibri" panose="020F0502020204030204" pitchFamily="34" charset="0"/>
              </a:rPr>
              <a:t>ACT ICs </a:t>
            </a:r>
            <a:r>
              <a:rPr lang="en-US" dirty="0">
                <a:solidFill>
                  <a:srgbClr val="FF0000"/>
                </a:solidFill>
                <a:effectLst/>
                <a:latin typeface="Calibri" panose="020F0502020204030204" pitchFamily="34" charset="0"/>
                <a:cs typeface="Calibri" panose="020F0502020204030204" pitchFamily="34" charset="0"/>
              </a:rPr>
              <a:t>0.0</a:t>
            </a:r>
            <a:r>
              <a:rPr lang="en-US" dirty="0">
                <a:solidFill>
                  <a:srgbClr val="FEE9D8"/>
                </a:solidFill>
                <a:effectLst/>
                <a:latin typeface="Calibri" panose="020F0502020204030204" pitchFamily="34" charset="0"/>
                <a:cs typeface="Calibri" panose="020F0502020204030204" pitchFamily="34" charset="0"/>
              </a:rPr>
              <a:t> kg CO2 vs. LCA 5.3 kg CO2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177"/>
          <p:cNvSpPr txBox="1">
            <a:spLocks noGrp="1"/>
          </p:cNvSpPr>
          <p:nvPr>
            <p:ph type="sldNum" idx="12"/>
          </p:nvPr>
        </p:nvSpPr>
        <p:spPr>
          <a:prstGeom prst="rect">
            <a:avLst/>
          </a:prstGeom>
          <a:noFill/>
          <a:ln>
            <a:noFill/>
          </a:ln>
        </p:spPr>
        <p:txBody>
          <a:bodyPr spcFirstLastPara="1" wrap="square" lIns="34275" tIns="17150" rIns="34275" bIns="17150" anchor="ctr" anchorCtr="0">
            <a:noAutofit/>
          </a:bodyPr>
          <a:lstStyle/>
          <a:p>
            <a:pPr marL="0" marR="0" lvl="0" indent="0" algn="r" rtl="0">
              <a:lnSpc>
                <a:spcPct val="110000"/>
              </a:lnSpc>
              <a:spcBef>
                <a:spcPts val="0"/>
              </a:spcBef>
              <a:spcAft>
                <a:spcPts val="0"/>
              </a:spcAft>
              <a:buNone/>
            </a:pPr>
            <a:fld id="{00000000-1234-1234-1234-123412341234}" type="slidenum">
              <a:rPr lang="en" sz="1400">
                <a:solidFill>
                  <a:schemeClr val="dk1"/>
                </a:solidFill>
                <a:latin typeface="Arial"/>
                <a:ea typeface="Arial"/>
                <a:cs typeface="Arial"/>
                <a:sym typeface="Arial"/>
              </a:rPr>
              <a:t>6</a:t>
            </a:fld>
            <a:endParaRPr sz="1400">
              <a:solidFill>
                <a:schemeClr val="dk1"/>
              </a:solidFill>
              <a:latin typeface="Arial"/>
              <a:ea typeface="Arial"/>
              <a:cs typeface="Arial"/>
              <a:sym typeface="Arial"/>
            </a:endParaRPr>
          </a:p>
        </p:txBody>
      </p:sp>
      <p:sp>
        <p:nvSpPr>
          <p:cNvPr id="2514" name="Google Shape;2514;p177"/>
          <p:cNvSpPr txBox="1"/>
          <p:nvPr/>
        </p:nvSpPr>
        <p:spPr>
          <a:xfrm>
            <a:off x="446484" y="425456"/>
            <a:ext cx="8251031" cy="578323"/>
          </a:xfrm>
          <a:prstGeom prst="rect">
            <a:avLst/>
          </a:prstGeom>
          <a:noFill/>
          <a:ln>
            <a:noFill/>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None/>
            </a:pPr>
            <a:r>
              <a:rPr lang="en" sz="2700" b="1" dirty="0">
                <a:solidFill>
                  <a:srgbClr val="151619"/>
                </a:solidFill>
              </a:rPr>
              <a:t>Finding die areas for I</a:t>
            </a:r>
            <a:r>
              <a:rPr lang="en-US" sz="2700" b="1" dirty="0">
                <a:solidFill>
                  <a:srgbClr val="151619"/>
                </a:solidFill>
              </a:rPr>
              <a:t>Cs </a:t>
            </a:r>
            <a:r>
              <a:rPr lang="en" sz="2700" b="1" dirty="0">
                <a:solidFill>
                  <a:srgbClr val="151619"/>
                </a:solidFill>
              </a:rPr>
              <a:t>in the </a:t>
            </a:r>
            <a:r>
              <a:rPr lang="en" sz="2700" b="1" dirty="0" err="1">
                <a:solidFill>
                  <a:srgbClr val="151619"/>
                </a:solidFill>
              </a:rPr>
              <a:t>Fairphone</a:t>
            </a:r>
            <a:r>
              <a:rPr lang="en" sz="2700" b="1" dirty="0">
                <a:solidFill>
                  <a:srgbClr val="151619"/>
                </a:solidFill>
              </a:rPr>
              <a:t> 3</a:t>
            </a:r>
            <a:endParaRPr sz="500" dirty="0"/>
          </a:p>
        </p:txBody>
      </p:sp>
      <p:sp>
        <p:nvSpPr>
          <p:cNvPr id="7" name="TextBox 6">
            <a:extLst>
              <a:ext uri="{FF2B5EF4-FFF2-40B4-BE49-F238E27FC236}">
                <a16:creationId xmlns:a16="http://schemas.microsoft.com/office/drawing/2014/main" id="{774900A7-5788-C097-5D04-B96EC6AC4FC4}"/>
              </a:ext>
            </a:extLst>
          </p:cNvPr>
          <p:cNvSpPr txBox="1"/>
          <p:nvPr/>
        </p:nvSpPr>
        <p:spPr>
          <a:xfrm>
            <a:off x="446484" y="1136315"/>
            <a:ext cx="4572000" cy="246221"/>
          </a:xfrm>
          <a:prstGeom prst="rect">
            <a:avLst/>
          </a:prstGeom>
          <a:solidFill>
            <a:schemeClr val="accent5">
              <a:lumMod val="20000"/>
              <a:lumOff val="80000"/>
            </a:schemeClr>
          </a:solidFill>
        </p:spPr>
        <p:txBody>
          <a:bodyPr wrap="square">
            <a:spAutoFit/>
          </a:bodyPr>
          <a:lstStyle/>
          <a:p>
            <a:r>
              <a:rPr lang="en-US" sz="1000" i="1" dirty="0"/>
              <a:t>https://</a:t>
            </a:r>
            <a:r>
              <a:rPr lang="en-US" sz="1000" i="1" dirty="0" err="1"/>
              <a:t>www.fairphone.com</a:t>
            </a:r>
            <a:r>
              <a:rPr lang="en-US" sz="1000" i="1" dirty="0"/>
              <a:t>/wp-content/uploads/2020/07/Fairphone_3_LCA.pdf</a:t>
            </a:r>
          </a:p>
        </p:txBody>
      </p:sp>
      <p:sp>
        <p:nvSpPr>
          <p:cNvPr id="2" name="Rectangle 1">
            <a:extLst>
              <a:ext uri="{FF2B5EF4-FFF2-40B4-BE49-F238E27FC236}">
                <a16:creationId xmlns:a16="http://schemas.microsoft.com/office/drawing/2014/main" id="{A6F0D8CF-6197-5B10-BA42-017AA2EC1112}"/>
              </a:ext>
            </a:extLst>
          </p:cNvPr>
          <p:cNvSpPr/>
          <p:nvPr/>
        </p:nvSpPr>
        <p:spPr>
          <a:xfrm>
            <a:off x="3851397" y="1515072"/>
            <a:ext cx="5213105" cy="1253706"/>
          </a:xfrm>
          <a:prstGeom prst="rect">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0" dirty="0">
                <a:solidFill>
                  <a:srgbClr val="6A9955"/>
                </a:solidFill>
                <a:effectLst/>
                <a:latin typeface="Menlo" panose="020B0609030804020204" pitchFamily="49" charset="0"/>
              </a:rPr>
              <a:t># Main </a:t>
            </a:r>
            <a:r>
              <a:rPr lang="en-US" sz="1200" b="0" dirty="0" err="1">
                <a:solidFill>
                  <a:srgbClr val="6A9955"/>
                </a:solidFill>
                <a:effectLst/>
                <a:latin typeface="Menlo" panose="020B0609030804020204" pitchFamily="49" charset="0"/>
              </a:rPr>
              <a:t>Fairphone</a:t>
            </a:r>
            <a:r>
              <a:rPr lang="en-US" sz="1200" b="0" dirty="0">
                <a:solidFill>
                  <a:srgbClr val="6A9955"/>
                </a:solidFill>
                <a:effectLst/>
                <a:latin typeface="Menlo" panose="020B0609030804020204" pitchFamily="49" charset="0"/>
              </a:rPr>
              <a:t> integrated circuits' areas in mm^2</a:t>
            </a:r>
            <a:endParaRPr lang="en-US" sz="1200" b="0" dirty="0">
              <a:solidFill>
                <a:srgbClr val="CCCCCC"/>
              </a:solidFill>
              <a:effectLst/>
              <a:latin typeface="Menlo" panose="020B0609030804020204" pitchFamily="49" charset="0"/>
            </a:endParaRPr>
          </a:p>
          <a:p>
            <a:r>
              <a:rPr lang="en-US" sz="1200" b="0" dirty="0">
                <a:solidFill>
                  <a:srgbClr val="6A9955"/>
                </a:solidFill>
                <a:effectLst/>
                <a:latin typeface="Menlo" panose="020B0609030804020204" pitchFamily="49" charset="0"/>
              </a:rPr>
              <a:t># https://</a:t>
            </a:r>
            <a:r>
              <a:rPr lang="en-US" sz="1200" b="0" dirty="0" err="1">
                <a:solidFill>
                  <a:srgbClr val="6A9955"/>
                </a:solidFill>
                <a:effectLst/>
                <a:latin typeface="Menlo" panose="020B0609030804020204" pitchFamily="49" charset="0"/>
              </a:rPr>
              <a:t>www.fairphone.com</a:t>
            </a:r>
            <a:r>
              <a:rPr lang="en-US" sz="1200" b="0" dirty="0">
                <a:solidFill>
                  <a:srgbClr val="6A9955"/>
                </a:solidFill>
                <a:effectLst/>
                <a:latin typeface="Menlo" panose="020B0609030804020204" pitchFamily="49" charset="0"/>
              </a:rPr>
              <a:t>/wp-content/uploads/2020/07/Fairphone_3_LCA.pdf</a:t>
            </a:r>
            <a:endParaRPr lang="en-US" sz="1200" b="0" dirty="0">
              <a:solidFill>
                <a:srgbClr val="CCCCCC"/>
              </a:solidFill>
              <a:effectLst/>
              <a:latin typeface="Menlo" panose="020B0609030804020204" pitchFamily="49" charset="0"/>
            </a:endParaRPr>
          </a:p>
          <a:p>
            <a:r>
              <a:rPr lang="en-US" sz="1200" b="0" dirty="0">
                <a:solidFill>
                  <a:srgbClr val="6A9955"/>
                </a:solidFill>
                <a:effectLst/>
                <a:latin typeface="Menlo" panose="020B0609030804020204" pitchFamily="49" charset="0"/>
              </a:rPr>
              <a:t># Look at page 22 (Table 3-5)</a:t>
            </a:r>
            <a:endParaRPr lang="en-US" sz="1200" b="0" dirty="0">
              <a:solidFill>
                <a:srgbClr val="CCCCCC"/>
              </a:solidFill>
              <a:effectLst/>
              <a:latin typeface="Menlo" panose="020B0609030804020204" pitchFamily="49" charset="0"/>
            </a:endParaRPr>
          </a:p>
          <a:p>
            <a:endParaRPr lang="en-US" sz="1200" b="0" dirty="0">
              <a:solidFill>
                <a:srgbClr val="9CDCFE"/>
              </a:solidFill>
              <a:effectLst/>
              <a:latin typeface="Menlo" panose="020B0609030804020204" pitchFamily="49" charset="0"/>
            </a:endParaRPr>
          </a:p>
          <a:p>
            <a:r>
              <a:rPr lang="en-US" sz="1200" b="0" dirty="0">
                <a:solidFill>
                  <a:srgbClr val="9CDCFE"/>
                </a:solidFill>
                <a:effectLst/>
                <a:latin typeface="Menlo" panose="020B0609030804020204" pitchFamily="49" charset="0"/>
              </a:rPr>
              <a:t>fairphone3_IC_areas</a:t>
            </a:r>
            <a:r>
              <a:rPr lang="en-US" sz="1200" b="0" dirty="0">
                <a:solidFill>
                  <a:srgbClr val="CCCCCC"/>
                </a:solidFill>
                <a:effectLst/>
                <a:latin typeface="Menlo" panose="020B0609030804020204" pitchFamily="49" charset="0"/>
              </a:rPr>
              <a:t> </a:t>
            </a:r>
            <a:r>
              <a:rPr lang="en-US" sz="1200" b="0" dirty="0">
                <a:solidFill>
                  <a:srgbClr val="D4D4D4"/>
                </a:solidFill>
                <a:effectLst/>
                <a:latin typeface="Menlo" panose="020B0609030804020204" pitchFamily="49" charset="0"/>
              </a:rPr>
              <a:t>=</a:t>
            </a:r>
            <a:r>
              <a:rPr lang="en-US" sz="1200" b="0" dirty="0">
                <a:solidFill>
                  <a:srgbClr val="CCCCCC"/>
                </a:solidFill>
                <a:effectLst/>
                <a:latin typeface="Menlo" panose="020B0609030804020204" pitchFamily="49" charset="0"/>
              </a:rPr>
              <a:t> []</a:t>
            </a:r>
          </a:p>
        </p:txBody>
      </p:sp>
      <p:pic>
        <p:nvPicPr>
          <p:cNvPr id="4" name="Picture 3">
            <a:extLst>
              <a:ext uri="{FF2B5EF4-FFF2-40B4-BE49-F238E27FC236}">
                <a16:creationId xmlns:a16="http://schemas.microsoft.com/office/drawing/2014/main" id="{357E8535-3367-FDD5-2708-21D72EECC746}"/>
              </a:ext>
            </a:extLst>
          </p:cNvPr>
          <p:cNvPicPr>
            <a:picLocks noChangeAspect="1"/>
          </p:cNvPicPr>
          <p:nvPr/>
        </p:nvPicPr>
        <p:blipFill>
          <a:blip r:embed="rId3"/>
          <a:stretch>
            <a:fillRect/>
          </a:stretch>
        </p:blipFill>
        <p:spPr>
          <a:xfrm>
            <a:off x="446484" y="1448296"/>
            <a:ext cx="3296662" cy="3609726"/>
          </a:xfrm>
          <a:prstGeom prst="rect">
            <a:avLst/>
          </a:prstGeom>
        </p:spPr>
      </p:pic>
      <p:pic>
        <p:nvPicPr>
          <p:cNvPr id="6" name="Picture 5">
            <a:extLst>
              <a:ext uri="{FF2B5EF4-FFF2-40B4-BE49-F238E27FC236}">
                <a16:creationId xmlns:a16="http://schemas.microsoft.com/office/drawing/2014/main" id="{348E98F8-F771-909D-8F90-78B7A73A87AF}"/>
              </a:ext>
            </a:extLst>
          </p:cNvPr>
          <p:cNvPicPr>
            <a:picLocks noChangeAspect="1"/>
          </p:cNvPicPr>
          <p:nvPr/>
        </p:nvPicPr>
        <p:blipFill>
          <a:blip r:embed="rId4"/>
          <a:stretch>
            <a:fillRect/>
          </a:stretch>
        </p:blipFill>
        <p:spPr>
          <a:xfrm>
            <a:off x="4113201" y="3002264"/>
            <a:ext cx="3681579" cy="1430253"/>
          </a:xfrm>
          <a:prstGeom prst="rect">
            <a:avLst/>
          </a:prstGeom>
        </p:spPr>
      </p:pic>
    </p:spTree>
    <p:extLst>
      <p:ext uri="{BB962C8B-B14F-4D97-AF65-F5344CB8AC3E}">
        <p14:creationId xmlns:p14="http://schemas.microsoft.com/office/powerpoint/2010/main" val="3314582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177"/>
          <p:cNvSpPr txBox="1">
            <a:spLocks noGrp="1"/>
          </p:cNvSpPr>
          <p:nvPr>
            <p:ph type="sldNum" idx="12"/>
          </p:nvPr>
        </p:nvSpPr>
        <p:spPr>
          <a:prstGeom prst="rect">
            <a:avLst/>
          </a:prstGeom>
          <a:noFill/>
          <a:ln>
            <a:noFill/>
          </a:ln>
        </p:spPr>
        <p:txBody>
          <a:bodyPr spcFirstLastPara="1" wrap="square" lIns="34275" tIns="17150" rIns="34275" bIns="17150" anchor="ctr" anchorCtr="0">
            <a:noAutofit/>
          </a:bodyPr>
          <a:lstStyle/>
          <a:p>
            <a:pPr marL="0" marR="0" lvl="0" indent="0" algn="r" rtl="0">
              <a:lnSpc>
                <a:spcPct val="110000"/>
              </a:lnSpc>
              <a:spcBef>
                <a:spcPts val="0"/>
              </a:spcBef>
              <a:spcAft>
                <a:spcPts val="0"/>
              </a:spcAft>
              <a:buNone/>
            </a:pPr>
            <a:fld id="{00000000-1234-1234-1234-123412341234}" type="slidenum">
              <a:rPr lang="en" sz="1400">
                <a:solidFill>
                  <a:schemeClr val="dk1"/>
                </a:solidFill>
                <a:latin typeface="Arial"/>
                <a:ea typeface="Arial"/>
                <a:cs typeface="Arial"/>
                <a:sym typeface="Arial"/>
              </a:rPr>
              <a:t>7</a:t>
            </a:fld>
            <a:endParaRPr sz="1400">
              <a:solidFill>
                <a:schemeClr val="dk1"/>
              </a:solidFill>
              <a:latin typeface="Arial"/>
              <a:ea typeface="Arial"/>
              <a:cs typeface="Arial"/>
              <a:sym typeface="Arial"/>
            </a:endParaRPr>
          </a:p>
        </p:txBody>
      </p:sp>
      <p:sp>
        <p:nvSpPr>
          <p:cNvPr id="2514" name="Google Shape;2514;p177"/>
          <p:cNvSpPr txBox="1"/>
          <p:nvPr/>
        </p:nvSpPr>
        <p:spPr>
          <a:xfrm>
            <a:off x="446484" y="425456"/>
            <a:ext cx="8251031" cy="578323"/>
          </a:xfrm>
          <a:prstGeom prst="rect">
            <a:avLst/>
          </a:prstGeom>
          <a:noFill/>
          <a:ln>
            <a:noFill/>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None/>
            </a:pPr>
            <a:r>
              <a:rPr lang="en-US" sz="2700" b="1" dirty="0">
                <a:solidFill>
                  <a:srgbClr val="151619"/>
                </a:solidFill>
              </a:rPr>
              <a:t>Specifying CPU, DRAM, SSD and Yield</a:t>
            </a:r>
            <a:endParaRPr sz="500" dirty="0"/>
          </a:p>
        </p:txBody>
      </p:sp>
      <p:sp>
        <p:nvSpPr>
          <p:cNvPr id="7" name="TextBox 6">
            <a:extLst>
              <a:ext uri="{FF2B5EF4-FFF2-40B4-BE49-F238E27FC236}">
                <a16:creationId xmlns:a16="http://schemas.microsoft.com/office/drawing/2014/main" id="{774900A7-5788-C097-5D04-B96EC6AC4FC4}"/>
              </a:ext>
            </a:extLst>
          </p:cNvPr>
          <p:cNvSpPr txBox="1"/>
          <p:nvPr/>
        </p:nvSpPr>
        <p:spPr>
          <a:xfrm>
            <a:off x="446484" y="1136315"/>
            <a:ext cx="4572000" cy="246221"/>
          </a:xfrm>
          <a:prstGeom prst="rect">
            <a:avLst/>
          </a:prstGeom>
          <a:solidFill>
            <a:schemeClr val="accent5">
              <a:lumMod val="20000"/>
              <a:lumOff val="80000"/>
            </a:schemeClr>
          </a:solidFill>
        </p:spPr>
        <p:txBody>
          <a:bodyPr wrap="square">
            <a:spAutoFit/>
          </a:bodyPr>
          <a:lstStyle/>
          <a:p>
            <a:r>
              <a:rPr lang="en-US" sz="1000" i="1" dirty="0"/>
              <a:t>https://</a:t>
            </a:r>
            <a:r>
              <a:rPr lang="en-US" sz="1000" i="1" dirty="0" err="1"/>
              <a:t>www.fairphone.com</a:t>
            </a:r>
            <a:r>
              <a:rPr lang="en-US" sz="1000" i="1" dirty="0"/>
              <a:t>/wp-content/uploads/2020/07/Fairphone_3_LCA.pdf</a:t>
            </a:r>
          </a:p>
        </p:txBody>
      </p:sp>
      <p:sp>
        <p:nvSpPr>
          <p:cNvPr id="2" name="Rectangle 1">
            <a:extLst>
              <a:ext uri="{FF2B5EF4-FFF2-40B4-BE49-F238E27FC236}">
                <a16:creationId xmlns:a16="http://schemas.microsoft.com/office/drawing/2014/main" id="{A6F0D8CF-6197-5B10-BA42-017AA2EC1112}"/>
              </a:ext>
            </a:extLst>
          </p:cNvPr>
          <p:cNvSpPr/>
          <p:nvPr/>
        </p:nvSpPr>
        <p:spPr>
          <a:xfrm>
            <a:off x="500728" y="1560235"/>
            <a:ext cx="5471647" cy="1218686"/>
          </a:xfrm>
          <a:prstGeom prst="rect">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b="0" dirty="0" err="1">
                <a:solidFill>
                  <a:srgbClr val="9CDCFE"/>
                </a:solidFill>
                <a:effectLst/>
                <a:latin typeface="Menlo" panose="020B0609030804020204" pitchFamily="49" charset="0"/>
              </a:rPr>
              <a:t>fairphone_cpu_area</a:t>
            </a:r>
            <a:r>
              <a:rPr lang="en-US" sz="1800" b="0" dirty="0">
                <a:solidFill>
                  <a:srgbClr val="CCCCCC"/>
                </a:solidFill>
                <a:effectLst/>
                <a:latin typeface="Menlo" panose="020B0609030804020204" pitchFamily="49" charset="0"/>
              </a:rPr>
              <a:t> </a:t>
            </a:r>
            <a:r>
              <a:rPr lang="en-US" sz="1800" b="0" dirty="0">
                <a:solidFill>
                  <a:srgbClr val="D4D4D4"/>
                </a:solidFill>
                <a:effectLst/>
                <a:latin typeface="Menlo" panose="020B0609030804020204" pitchFamily="49" charset="0"/>
              </a:rPr>
              <a:t>=</a:t>
            </a:r>
            <a:r>
              <a:rPr lang="en-US" sz="1800" b="0" dirty="0">
                <a:solidFill>
                  <a:srgbClr val="CCCCCC"/>
                </a:solidFill>
                <a:effectLst/>
                <a:latin typeface="Menlo" panose="020B0609030804020204" pitchFamily="49" charset="0"/>
              </a:rPr>
              <a:t> </a:t>
            </a:r>
            <a:r>
              <a:rPr lang="en-US" sz="1800" b="0" dirty="0">
                <a:solidFill>
                  <a:srgbClr val="B5CEA8"/>
                </a:solidFill>
                <a:effectLst/>
                <a:latin typeface="Menlo" panose="020B0609030804020204" pitchFamily="49" charset="0"/>
              </a:rPr>
              <a:t>46.4</a:t>
            </a:r>
            <a:r>
              <a:rPr lang="en-US" sz="1800" b="0" dirty="0">
                <a:solidFill>
                  <a:srgbClr val="CCCCCC"/>
                </a:solidFill>
                <a:effectLst/>
                <a:latin typeface="Menlo" panose="020B0609030804020204" pitchFamily="49" charset="0"/>
              </a:rPr>
              <a:t> </a:t>
            </a:r>
            <a:r>
              <a:rPr lang="en-US" sz="1800" b="0" dirty="0">
                <a:solidFill>
                  <a:srgbClr val="6A9955"/>
                </a:solidFill>
                <a:effectLst/>
                <a:latin typeface="Menlo" panose="020B0609030804020204" pitchFamily="49" charset="0"/>
              </a:rPr>
              <a:t>#mm^2</a:t>
            </a:r>
            <a:endParaRPr lang="en-US" sz="1800" b="0" dirty="0">
              <a:solidFill>
                <a:srgbClr val="CCCCCC"/>
              </a:solidFill>
              <a:effectLst/>
              <a:latin typeface="Menlo" panose="020B0609030804020204" pitchFamily="49" charset="0"/>
            </a:endParaRPr>
          </a:p>
          <a:p>
            <a:r>
              <a:rPr lang="en-US" sz="1800" b="0" dirty="0" err="1">
                <a:solidFill>
                  <a:srgbClr val="9CDCFE"/>
                </a:solidFill>
                <a:effectLst/>
                <a:latin typeface="Menlo" panose="020B0609030804020204" pitchFamily="49" charset="0"/>
              </a:rPr>
              <a:t>fairphone_ram</a:t>
            </a:r>
            <a:r>
              <a:rPr lang="en-US" sz="1800" b="0" dirty="0">
                <a:solidFill>
                  <a:srgbClr val="CCCCCC"/>
                </a:solidFill>
                <a:effectLst/>
                <a:latin typeface="Menlo" panose="020B0609030804020204" pitchFamily="49" charset="0"/>
              </a:rPr>
              <a:t> </a:t>
            </a:r>
            <a:r>
              <a:rPr lang="en-US" sz="1800" b="0" dirty="0">
                <a:solidFill>
                  <a:srgbClr val="D4D4D4"/>
                </a:solidFill>
                <a:effectLst/>
                <a:latin typeface="Menlo" panose="020B0609030804020204" pitchFamily="49" charset="0"/>
              </a:rPr>
              <a:t>=</a:t>
            </a:r>
            <a:r>
              <a:rPr lang="en-US" sz="1800" b="0" dirty="0">
                <a:solidFill>
                  <a:srgbClr val="CCCCCC"/>
                </a:solidFill>
                <a:effectLst/>
                <a:latin typeface="Menlo" panose="020B0609030804020204" pitchFamily="49" charset="0"/>
              </a:rPr>
              <a:t> </a:t>
            </a:r>
            <a:r>
              <a:rPr lang="en-US" sz="1800" b="0" dirty="0">
                <a:solidFill>
                  <a:srgbClr val="B5CEA8"/>
                </a:solidFill>
                <a:effectLst/>
                <a:latin typeface="Menlo" panose="020B0609030804020204" pitchFamily="49" charset="0"/>
              </a:rPr>
              <a:t>4</a:t>
            </a:r>
            <a:r>
              <a:rPr lang="en-US" sz="1800" b="0" dirty="0">
                <a:solidFill>
                  <a:srgbClr val="CCCCCC"/>
                </a:solidFill>
                <a:effectLst/>
                <a:latin typeface="Menlo" panose="020B0609030804020204" pitchFamily="49" charset="0"/>
              </a:rPr>
              <a:t> </a:t>
            </a:r>
            <a:r>
              <a:rPr lang="en-US" sz="1800" b="0" dirty="0">
                <a:solidFill>
                  <a:srgbClr val="6A9955"/>
                </a:solidFill>
                <a:effectLst/>
                <a:latin typeface="Menlo" panose="020B0609030804020204" pitchFamily="49" charset="0"/>
              </a:rPr>
              <a:t># GB</a:t>
            </a:r>
            <a:endParaRPr lang="en-US" sz="1800" b="0" dirty="0">
              <a:solidFill>
                <a:srgbClr val="CCCCCC"/>
              </a:solidFill>
              <a:effectLst/>
              <a:latin typeface="Menlo" panose="020B0609030804020204" pitchFamily="49" charset="0"/>
            </a:endParaRPr>
          </a:p>
          <a:p>
            <a:r>
              <a:rPr lang="en-US" sz="1800" b="0" dirty="0" err="1">
                <a:solidFill>
                  <a:srgbClr val="9CDCFE"/>
                </a:solidFill>
                <a:effectLst/>
                <a:latin typeface="Menlo" panose="020B0609030804020204" pitchFamily="49" charset="0"/>
              </a:rPr>
              <a:t>fairphone_storage</a:t>
            </a:r>
            <a:r>
              <a:rPr lang="en-US" sz="1800" b="0" dirty="0">
                <a:solidFill>
                  <a:srgbClr val="CCCCCC"/>
                </a:solidFill>
                <a:effectLst/>
                <a:latin typeface="Menlo" panose="020B0609030804020204" pitchFamily="49" charset="0"/>
              </a:rPr>
              <a:t> </a:t>
            </a:r>
            <a:r>
              <a:rPr lang="en-US" sz="1800" b="0" dirty="0">
                <a:solidFill>
                  <a:srgbClr val="D4D4D4"/>
                </a:solidFill>
                <a:effectLst/>
                <a:latin typeface="Menlo" panose="020B0609030804020204" pitchFamily="49" charset="0"/>
              </a:rPr>
              <a:t>=</a:t>
            </a:r>
            <a:r>
              <a:rPr lang="en-US" sz="1800" b="0" dirty="0">
                <a:solidFill>
                  <a:srgbClr val="CCCCCC"/>
                </a:solidFill>
                <a:effectLst/>
                <a:latin typeface="Menlo" panose="020B0609030804020204" pitchFamily="49" charset="0"/>
              </a:rPr>
              <a:t> </a:t>
            </a:r>
            <a:r>
              <a:rPr lang="en-US" sz="1800" b="0" dirty="0">
                <a:solidFill>
                  <a:srgbClr val="B5CEA8"/>
                </a:solidFill>
                <a:effectLst/>
                <a:latin typeface="Menlo" panose="020B0609030804020204" pitchFamily="49" charset="0"/>
              </a:rPr>
              <a:t>64</a:t>
            </a:r>
            <a:r>
              <a:rPr lang="en-US" sz="1800" b="0" dirty="0">
                <a:solidFill>
                  <a:srgbClr val="CCCCCC"/>
                </a:solidFill>
                <a:effectLst/>
                <a:latin typeface="Menlo" panose="020B0609030804020204" pitchFamily="49" charset="0"/>
              </a:rPr>
              <a:t> </a:t>
            </a:r>
            <a:r>
              <a:rPr lang="en-US" sz="1800" b="0" dirty="0">
                <a:solidFill>
                  <a:srgbClr val="6A9955"/>
                </a:solidFill>
                <a:effectLst/>
                <a:latin typeface="Menlo" panose="020B0609030804020204" pitchFamily="49" charset="0"/>
              </a:rPr>
              <a:t># GB</a:t>
            </a:r>
            <a:endParaRPr lang="en-US" sz="1800" b="0" dirty="0">
              <a:solidFill>
                <a:srgbClr val="CCCCCC"/>
              </a:solidFill>
              <a:effectLst/>
              <a:latin typeface="Menlo" panose="020B0609030804020204" pitchFamily="49" charset="0"/>
            </a:endParaRPr>
          </a:p>
          <a:p>
            <a:r>
              <a:rPr lang="en-US" sz="1800" b="0" dirty="0" err="1">
                <a:solidFill>
                  <a:srgbClr val="9CDCFE"/>
                </a:solidFill>
                <a:effectLst/>
                <a:latin typeface="Menlo" panose="020B0609030804020204" pitchFamily="49" charset="0"/>
              </a:rPr>
              <a:t>ic_yield</a:t>
            </a:r>
            <a:r>
              <a:rPr lang="en-US" sz="1800" b="0" dirty="0">
                <a:solidFill>
                  <a:srgbClr val="CCCCCC"/>
                </a:solidFill>
                <a:effectLst/>
                <a:latin typeface="Menlo" panose="020B0609030804020204" pitchFamily="49" charset="0"/>
              </a:rPr>
              <a:t> </a:t>
            </a:r>
            <a:r>
              <a:rPr lang="en-US" sz="1800" b="0" dirty="0">
                <a:solidFill>
                  <a:srgbClr val="D4D4D4"/>
                </a:solidFill>
                <a:effectLst/>
                <a:latin typeface="Menlo" panose="020B0609030804020204" pitchFamily="49" charset="0"/>
              </a:rPr>
              <a:t>=</a:t>
            </a:r>
            <a:r>
              <a:rPr lang="en-US" sz="1800" b="0" dirty="0">
                <a:solidFill>
                  <a:srgbClr val="CCCCCC"/>
                </a:solidFill>
                <a:effectLst/>
                <a:latin typeface="Menlo" panose="020B0609030804020204" pitchFamily="49" charset="0"/>
              </a:rPr>
              <a:t> </a:t>
            </a:r>
            <a:r>
              <a:rPr lang="en-US" sz="1800" b="0" dirty="0">
                <a:solidFill>
                  <a:srgbClr val="B5CEA8"/>
                </a:solidFill>
                <a:effectLst/>
                <a:latin typeface="Menlo" panose="020B0609030804020204" pitchFamily="49" charset="0"/>
              </a:rPr>
              <a:t>0.875</a:t>
            </a:r>
            <a:endParaRPr lang="en-US" sz="1800" b="0" dirty="0">
              <a:solidFill>
                <a:srgbClr val="CCCCCC"/>
              </a:solidFill>
              <a:effectLst/>
              <a:latin typeface="Menlo" panose="020B0609030804020204" pitchFamily="49" charset="0"/>
            </a:endParaRPr>
          </a:p>
        </p:txBody>
      </p:sp>
      <p:pic>
        <p:nvPicPr>
          <p:cNvPr id="3" name="Picture 2">
            <a:extLst>
              <a:ext uri="{FF2B5EF4-FFF2-40B4-BE49-F238E27FC236}">
                <a16:creationId xmlns:a16="http://schemas.microsoft.com/office/drawing/2014/main" id="{164D502A-203C-0B7B-D071-D8487B7A1AAD}"/>
              </a:ext>
            </a:extLst>
          </p:cNvPr>
          <p:cNvPicPr>
            <a:picLocks noChangeAspect="1"/>
          </p:cNvPicPr>
          <p:nvPr/>
        </p:nvPicPr>
        <p:blipFill>
          <a:blip r:embed="rId3"/>
          <a:stretch>
            <a:fillRect/>
          </a:stretch>
        </p:blipFill>
        <p:spPr>
          <a:xfrm>
            <a:off x="446483" y="2945420"/>
            <a:ext cx="5226819" cy="1588213"/>
          </a:xfrm>
          <a:prstGeom prst="rect">
            <a:avLst/>
          </a:prstGeom>
        </p:spPr>
      </p:pic>
    </p:spTree>
    <p:extLst>
      <p:ext uri="{BB962C8B-B14F-4D97-AF65-F5344CB8AC3E}">
        <p14:creationId xmlns:p14="http://schemas.microsoft.com/office/powerpoint/2010/main" val="1384700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177"/>
          <p:cNvSpPr txBox="1">
            <a:spLocks noGrp="1"/>
          </p:cNvSpPr>
          <p:nvPr>
            <p:ph type="sldNum" idx="12"/>
          </p:nvPr>
        </p:nvSpPr>
        <p:spPr>
          <a:prstGeom prst="rect">
            <a:avLst/>
          </a:prstGeom>
          <a:noFill/>
          <a:ln>
            <a:noFill/>
          </a:ln>
        </p:spPr>
        <p:txBody>
          <a:bodyPr spcFirstLastPara="1" wrap="square" lIns="34275" tIns="17150" rIns="34275" bIns="17150" anchor="ctr" anchorCtr="0">
            <a:noAutofit/>
          </a:bodyPr>
          <a:lstStyle/>
          <a:p>
            <a:pPr marL="0" marR="0" lvl="0" indent="0" algn="r" rtl="0">
              <a:lnSpc>
                <a:spcPct val="110000"/>
              </a:lnSpc>
              <a:spcBef>
                <a:spcPts val="0"/>
              </a:spcBef>
              <a:spcAft>
                <a:spcPts val="0"/>
              </a:spcAft>
              <a:buNone/>
            </a:pPr>
            <a:fld id="{00000000-1234-1234-1234-123412341234}" type="slidenum">
              <a:rPr lang="en" sz="1400">
                <a:solidFill>
                  <a:schemeClr val="dk1"/>
                </a:solidFill>
                <a:latin typeface="Arial"/>
                <a:ea typeface="Arial"/>
                <a:cs typeface="Arial"/>
                <a:sym typeface="Arial"/>
              </a:rPr>
              <a:t>8</a:t>
            </a:fld>
            <a:endParaRPr sz="1400">
              <a:solidFill>
                <a:schemeClr val="dk1"/>
              </a:solidFill>
              <a:latin typeface="Arial"/>
              <a:ea typeface="Arial"/>
              <a:cs typeface="Arial"/>
              <a:sym typeface="Arial"/>
            </a:endParaRPr>
          </a:p>
        </p:txBody>
      </p:sp>
      <p:sp>
        <p:nvSpPr>
          <p:cNvPr id="2514" name="Google Shape;2514;p177"/>
          <p:cNvSpPr txBox="1"/>
          <p:nvPr/>
        </p:nvSpPr>
        <p:spPr>
          <a:xfrm>
            <a:off x="446484" y="425456"/>
            <a:ext cx="8251031" cy="578323"/>
          </a:xfrm>
          <a:prstGeom prst="rect">
            <a:avLst/>
          </a:prstGeom>
          <a:noFill/>
          <a:ln>
            <a:noFill/>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None/>
            </a:pPr>
            <a:r>
              <a:rPr lang="en-US" sz="2700" b="1" dirty="0">
                <a:solidFill>
                  <a:srgbClr val="151619"/>
                </a:solidFill>
              </a:rPr>
              <a:t>Setting up ACT for IC Logic</a:t>
            </a:r>
            <a:endParaRPr sz="500" dirty="0"/>
          </a:p>
        </p:txBody>
      </p:sp>
      <p:sp>
        <p:nvSpPr>
          <p:cNvPr id="2" name="Rectangle 1">
            <a:extLst>
              <a:ext uri="{FF2B5EF4-FFF2-40B4-BE49-F238E27FC236}">
                <a16:creationId xmlns:a16="http://schemas.microsoft.com/office/drawing/2014/main" id="{A6F0D8CF-6197-5B10-BA42-017AA2EC1112}"/>
              </a:ext>
            </a:extLst>
          </p:cNvPr>
          <p:cNvSpPr/>
          <p:nvPr/>
        </p:nvSpPr>
        <p:spPr>
          <a:xfrm>
            <a:off x="446484" y="985251"/>
            <a:ext cx="7296017" cy="1732371"/>
          </a:xfrm>
          <a:prstGeom prst="rect">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0" dirty="0" err="1">
                <a:solidFill>
                  <a:srgbClr val="9CDCFE"/>
                </a:solidFill>
                <a:effectLst/>
                <a:latin typeface="Menlo" panose="020B0609030804020204" pitchFamily="49" charset="0"/>
              </a:rPr>
              <a:t>IC_Logic</a:t>
            </a:r>
            <a:r>
              <a:rPr lang="en-US" sz="2000" b="0" dirty="0">
                <a:solidFill>
                  <a:srgbClr val="CCCCCC"/>
                </a:solidFill>
                <a:effectLst/>
                <a:latin typeface="Menlo" panose="020B0609030804020204" pitchFamily="49" charset="0"/>
              </a:rPr>
              <a:t> </a:t>
            </a:r>
            <a:r>
              <a:rPr lang="en-US" sz="2000" b="0" dirty="0">
                <a:solidFill>
                  <a:srgbClr val="D4D4D4"/>
                </a:solidFill>
                <a:effectLst/>
                <a:latin typeface="Menlo" panose="020B0609030804020204" pitchFamily="49" charset="0"/>
              </a:rPr>
              <a:t>=</a:t>
            </a:r>
            <a:r>
              <a:rPr lang="en-US" sz="2000" b="0" dirty="0">
                <a:solidFill>
                  <a:srgbClr val="CCCCCC"/>
                </a:solidFill>
                <a:effectLst/>
                <a:latin typeface="Menlo" panose="020B0609030804020204" pitchFamily="49" charset="0"/>
              </a:rPr>
              <a:t> </a:t>
            </a:r>
            <a:r>
              <a:rPr lang="en-US" sz="2000" b="0" dirty="0" err="1">
                <a:solidFill>
                  <a:srgbClr val="4EC9B0"/>
                </a:solidFill>
                <a:effectLst/>
                <a:latin typeface="Menlo" panose="020B0609030804020204" pitchFamily="49" charset="0"/>
              </a:rPr>
              <a:t>Fab_Logic</a:t>
            </a:r>
            <a:r>
              <a:rPr lang="en-US" sz="2000" b="0" dirty="0">
                <a:solidFill>
                  <a:srgbClr val="CCCCCC"/>
                </a:solidFill>
                <a:effectLst/>
                <a:latin typeface="Menlo" panose="020B0609030804020204" pitchFamily="49" charset="0"/>
              </a:rPr>
              <a:t>(</a:t>
            </a:r>
          </a:p>
          <a:p>
            <a:r>
              <a:rPr lang="en-US" sz="2000" dirty="0">
                <a:solidFill>
                  <a:srgbClr val="CCCCCC"/>
                </a:solidFill>
                <a:latin typeface="Menlo" panose="020B0609030804020204" pitchFamily="49" charset="0"/>
              </a:rPr>
              <a:t>	</a:t>
            </a:r>
            <a:r>
              <a:rPr lang="en-US" sz="2000" b="0" dirty="0" err="1">
                <a:solidFill>
                  <a:srgbClr val="9CDCFE"/>
                </a:solidFill>
                <a:effectLst/>
                <a:latin typeface="Menlo" panose="020B0609030804020204" pitchFamily="49" charset="0"/>
              </a:rPr>
              <a:t>gpa</a:t>
            </a:r>
            <a:r>
              <a:rPr lang="en-US" sz="2000" b="0" dirty="0">
                <a:solidFill>
                  <a:srgbClr val="CCCCCC"/>
                </a:solidFill>
                <a:effectLst/>
                <a:latin typeface="Menlo" panose="020B0609030804020204" pitchFamily="49" charset="0"/>
              </a:rPr>
              <a:t> </a:t>
            </a:r>
            <a:r>
              <a:rPr lang="en-US" sz="2000" b="0" dirty="0">
                <a:solidFill>
                  <a:srgbClr val="D4D4D4"/>
                </a:solidFill>
                <a:effectLst/>
                <a:latin typeface="Menlo" panose="020B0609030804020204" pitchFamily="49" charset="0"/>
              </a:rPr>
              <a:t>=</a:t>
            </a:r>
            <a:r>
              <a:rPr lang="en-US" sz="2000" b="0" dirty="0">
                <a:solidFill>
                  <a:srgbClr val="CCCCCC"/>
                </a:solidFill>
                <a:effectLst/>
                <a:latin typeface="Menlo" panose="020B0609030804020204" pitchFamily="49" charset="0"/>
              </a:rPr>
              <a:t> </a:t>
            </a:r>
            <a:r>
              <a:rPr lang="en-US" sz="2000" b="0" dirty="0">
                <a:solidFill>
                  <a:srgbClr val="CE9178"/>
                </a:solidFill>
                <a:effectLst/>
                <a:latin typeface="Menlo" panose="020B0609030804020204" pitchFamily="49" charset="0"/>
              </a:rPr>
              <a:t>"95"</a:t>
            </a:r>
            <a:r>
              <a:rPr lang="en-US" sz="2000" b="0" dirty="0">
                <a:solidFill>
                  <a:srgbClr val="CCCCCC"/>
                </a:solidFill>
                <a:effectLst/>
                <a:latin typeface="Menlo" panose="020B0609030804020204" pitchFamily="49" charset="0"/>
              </a:rPr>
              <a:t>,</a:t>
            </a:r>
          </a:p>
          <a:p>
            <a:pPr lvl="1"/>
            <a:r>
              <a:rPr lang="en-US" sz="2000" b="0" dirty="0">
                <a:solidFill>
                  <a:srgbClr val="9CDCFE"/>
                </a:solidFill>
                <a:effectLst/>
                <a:latin typeface="Menlo" panose="020B0609030804020204" pitchFamily="49" charset="0"/>
              </a:rPr>
              <a:t>	</a:t>
            </a:r>
            <a:r>
              <a:rPr lang="en-US" sz="2000" b="0" dirty="0" err="1">
                <a:solidFill>
                  <a:srgbClr val="9CDCFE"/>
                </a:solidFill>
                <a:effectLst/>
                <a:latin typeface="Menlo" panose="020B0609030804020204" pitchFamily="49" charset="0"/>
              </a:rPr>
              <a:t>carbon_intensity</a:t>
            </a:r>
            <a:r>
              <a:rPr lang="en-US" sz="2000" b="0" dirty="0">
                <a:solidFill>
                  <a:srgbClr val="CCCCCC"/>
                </a:solidFill>
                <a:effectLst/>
                <a:latin typeface="Menlo" panose="020B0609030804020204" pitchFamily="49" charset="0"/>
              </a:rPr>
              <a:t> </a:t>
            </a:r>
            <a:r>
              <a:rPr lang="en-US" sz="2000" b="0" dirty="0">
                <a:solidFill>
                  <a:srgbClr val="D4D4D4"/>
                </a:solidFill>
                <a:effectLst/>
                <a:latin typeface="Menlo" panose="020B0609030804020204" pitchFamily="49" charset="0"/>
              </a:rPr>
              <a:t>=</a:t>
            </a:r>
            <a:r>
              <a:rPr lang="en-US" sz="2000" b="0" dirty="0">
                <a:solidFill>
                  <a:srgbClr val="CCCCCC"/>
                </a:solidFill>
                <a:effectLst/>
                <a:latin typeface="Menlo" panose="020B0609030804020204" pitchFamily="49" charset="0"/>
              </a:rPr>
              <a:t> </a:t>
            </a:r>
            <a:r>
              <a:rPr lang="en-US" sz="2000" b="0" dirty="0">
                <a:solidFill>
                  <a:srgbClr val="CE9178"/>
                </a:solidFill>
                <a:effectLst/>
                <a:latin typeface="Menlo" panose="020B0609030804020204" pitchFamily="49" charset="0"/>
              </a:rPr>
              <a:t>"</a:t>
            </a:r>
            <a:r>
              <a:rPr lang="en-US" sz="2000" b="0" dirty="0" err="1">
                <a:solidFill>
                  <a:srgbClr val="CE9178"/>
                </a:solidFill>
                <a:effectLst/>
                <a:latin typeface="Menlo" panose="020B0609030804020204" pitchFamily="49" charset="0"/>
              </a:rPr>
              <a:t>src_coal</a:t>
            </a:r>
            <a:r>
              <a:rPr lang="en-US" sz="2000" b="0" dirty="0">
                <a:solidFill>
                  <a:srgbClr val="CE9178"/>
                </a:solidFill>
                <a:effectLst/>
                <a:latin typeface="Menlo" panose="020B0609030804020204" pitchFamily="49" charset="0"/>
              </a:rPr>
              <a:t>"</a:t>
            </a:r>
            <a:r>
              <a:rPr lang="en-US" sz="2000" b="0" dirty="0">
                <a:solidFill>
                  <a:srgbClr val="CCCCCC"/>
                </a:solidFill>
                <a:effectLst/>
                <a:latin typeface="Menlo" panose="020B0609030804020204" pitchFamily="49" charset="0"/>
              </a:rPr>
              <a:t>, </a:t>
            </a:r>
          </a:p>
          <a:p>
            <a:pPr lvl="1"/>
            <a:r>
              <a:rPr lang="en-US" sz="2000" b="0" dirty="0">
                <a:solidFill>
                  <a:srgbClr val="9CDCFE"/>
                </a:solidFill>
                <a:effectLst/>
                <a:latin typeface="Menlo" panose="020B0609030804020204" pitchFamily="49" charset="0"/>
              </a:rPr>
              <a:t>	</a:t>
            </a:r>
            <a:r>
              <a:rPr lang="en-US" sz="2000" b="0" dirty="0" err="1">
                <a:solidFill>
                  <a:srgbClr val="9CDCFE"/>
                </a:solidFill>
                <a:effectLst/>
                <a:latin typeface="Menlo" panose="020B0609030804020204" pitchFamily="49" charset="0"/>
              </a:rPr>
              <a:t>process_node</a:t>
            </a:r>
            <a:r>
              <a:rPr lang="en-US" sz="2000" b="0" dirty="0">
                <a:solidFill>
                  <a:srgbClr val="CCCCCC"/>
                </a:solidFill>
                <a:effectLst/>
                <a:latin typeface="Menlo" panose="020B0609030804020204" pitchFamily="49" charset="0"/>
              </a:rPr>
              <a:t> </a:t>
            </a:r>
            <a:r>
              <a:rPr lang="en-US" sz="2000" b="0" dirty="0">
                <a:solidFill>
                  <a:srgbClr val="D4D4D4"/>
                </a:solidFill>
                <a:effectLst/>
                <a:latin typeface="Menlo" panose="020B0609030804020204" pitchFamily="49" charset="0"/>
              </a:rPr>
              <a:t>=</a:t>
            </a:r>
            <a:r>
              <a:rPr lang="en-US" sz="2000" b="0" dirty="0">
                <a:solidFill>
                  <a:srgbClr val="CCCCCC"/>
                </a:solidFill>
                <a:effectLst/>
                <a:latin typeface="Menlo" panose="020B0609030804020204" pitchFamily="49" charset="0"/>
              </a:rPr>
              <a:t> </a:t>
            </a:r>
            <a:r>
              <a:rPr lang="en-US" sz="2000" b="0" dirty="0">
                <a:solidFill>
                  <a:srgbClr val="B5CEA8"/>
                </a:solidFill>
                <a:effectLst/>
                <a:latin typeface="Menlo" panose="020B0609030804020204" pitchFamily="49" charset="0"/>
              </a:rPr>
              <a:t>28</a:t>
            </a:r>
            <a:r>
              <a:rPr lang="en-US" sz="2000" b="0" dirty="0">
                <a:solidFill>
                  <a:srgbClr val="CCCCCC"/>
                </a:solidFill>
                <a:effectLst/>
                <a:latin typeface="Menlo" panose="020B0609030804020204" pitchFamily="49" charset="0"/>
              </a:rPr>
              <a:t>,</a:t>
            </a:r>
          </a:p>
          <a:p>
            <a:pPr lvl="1"/>
            <a:r>
              <a:rPr lang="en-US" sz="2000" b="0" dirty="0">
                <a:solidFill>
                  <a:srgbClr val="9CDCFE"/>
                </a:solidFill>
                <a:effectLst/>
                <a:latin typeface="Menlo" panose="020B0609030804020204" pitchFamily="49" charset="0"/>
              </a:rPr>
              <a:t>	</a:t>
            </a:r>
            <a:r>
              <a:rPr lang="en-US" sz="2000" b="0" dirty="0" err="1">
                <a:solidFill>
                  <a:srgbClr val="9CDCFE"/>
                </a:solidFill>
                <a:effectLst/>
                <a:latin typeface="Menlo" panose="020B0609030804020204" pitchFamily="49" charset="0"/>
              </a:rPr>
              <a:t>fab_yield</a:t>
            </a:r>
            <a:r>
              <a:rPr lang="en-US" sz="2000" b="0" dirty="0">
                <a:solidFill>
                  <a:srgbClr val="D4D4D4"/>
                </a:solidFill>
                <a:effectLst/>
                <a:latin typeface="Menlo" panose="020B0609030804020204" pitchFamily="49" charset="0"/>
              </a:rPr>
              <a:t>=</a:t>
            </a:r>
            <a:r>
              <a:rPr lang="en-US" sz="2000" b="0" dirty="0" err="1">
                <a:solidFill>
                  <a:srgbClr val="9CDCFE"/>
                </a:solidFill>
                <a:effectLst/>
                <a:latin typeface="Menlo" panose="020B0609030804020204" pitchFamily="49" charset="0"/>
              </a:rPr>
              <a:t>ic_yield</a:t>
            </a:r>
            <a:r>
              <a:rPr lang="en-US" sz="2000" b="0" dirty="0">
                <a:solidFill>
                  <a:srgbClr val="CCCCCC"/>
                </a:solidFill>
                <a:effectLst/>
                <a:latin typeface="Menlo" panose="020B0609030804020204" pitchFamily="49" charset="0"/>
              </a:rPr>
              <a:t>)</a:t>
            </a:r>
          </a:p>
        </p:txBody>
      </p:sp>
      <p:sp>
        <p:nvSpPr>
          <p:cNvPr id="3" name="Rectangle 2">
            <a:extLst>
              <a:ext uri="{FF2B5EF4-FFF2-40B4-BE49-F238E27FC236}">
                <a16:creationId xmlns:a16="http://schemas.microsoft.com/office/drawing/2014/main" id="{792AA0E8-A888-679E-1169-4E3E5010422F}"/>
              </a:ext>
            </a:extLst>
          </p:cNvPr>
          <p:cNvSpPr/>
          <p:nvPr/>
        </p:nvSpPr>
        <p:spPr>
          <a:xfrm>
            <a:off x="446483" y="2930092"/>
            <a:ext cx="7795905" cy="162470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600" b="0" dirty="0" err="1">
                <a:solidFill>
                  <a:schemeClr val="tx2">
                    <a:lumMod val="10000"/>
                  </a:schemeClr>
                </a:solidFill>
                <a:effectLst/>
                <a:latin typeface="Menlo" panose="020B0609030804020204" pitchFamily="49" charset="0"/>
              </a:rPr>
              <a:t>gpa</a:t>
            </a:r>
            <a:r>
              <a:rPr lang="en-US" sz="1600" b="0" dirty="0">
                <a:solidFill>
                  <a:schemeClr val="tx2">
                    <a:lumMod val="10000"/>
                  </a:schemeClr>
                </a:solidFill>
                <a:effectLst/>
                <a:latin typeface="Menlo" panose="020B0609030804020204" pitchFamily="49" charset="0"/>
              </a:rPr>
              <a:t> = {“95”, “99”}</a:t>
            </a:r>
          </a:p>
          <a:p>
            <a:pPr>
              <a:lnSpc>
                <a:spcPct val="150000"/>
              </a:lnSpc>
            </a:pPr>
            <a:r>
              <a:rPr lang="en-US" sz="1600" dirty="0" err="1">
                <a:solidFill>
                  <a:schemeClr val="tx2">
                    <a:lumMod val="10000"/>
                  </a:schemeClr>
                </a:solidFill>
                <a:latin typeface="Menlo" panose="020B0609030804020204" pitchFamily="49" charset="0"/>
                <a:cs typeface="Calibri" panose="020F0502020204030204" pitchFamily="34" charset="0"/>
              </a:rPr>
              <a:t>carbon_intensity</a:t>
            </a:r>
            <a:r>
              <a:rPr lang="en-US" sz="1600" dirty="0">
                <a:solidFill>
                  <a:schemeClr val="tx2">
                    <a:lumMod val="10000"/>
                  </a:schemeClr>
                </a:solidFill>
                <a:latin typeface="Menlo" panose="020B0609030804020204" pitchFamily="49" charset="0"/>
                <a:cs typeface="Calibri" panose="020F0502020204030204" pitchFamily="34" charset="0"/>
              </a:rPr>
              <a:t> = {“</a:t>
            </a:r>
            <a:r>
              <a:rPr lang="en-US" sz="1600" dirty="0" err="1">
                <a:solidFill>
                  <a:schemeClr val="tx2">
                    <a:lumMod val="10000"/>
                  </a:schemeClr>
                </a:solidFill>
                <a:latin typeface="Menlo" panose="020B0609030804020204" pitchFamily="49" charset="0"/>
                <a:cs typeface="Calibri" panose="020F0502020204030204" pitchFamily="34" charset="0"/>
              </a:rPr>
              <a:t>src</a:t>
            </a:r>
            <a:r>
              <a:rPr lang="en-US" sz="1600" dirty="0">
                <a:solidFill>
                  <a:schemeClr val="tx2">
                    <a:lumMod val="10000"/>
                  </a:schemeClr>
                </a:solidFill>
                <a:latin typeface="Menlo" panose="020B0609030804020204" pitchFamily="49" charset="0"/>
                <a:cs typeface="Calibri" panose="020F0502020204030204" pitchFamily="34" charset="0"/>
              </a:rPr>
              <a:t>_{</a:t>
            </a:r>
            <a:r>
              <a:rPr lang="en-US" sz="1600" dirty="0" err="1">
                <a:solidFill>
                  <a:schemeClr val="tx2">
                    <a:lumMod val="10000"/>
                  </a:schemeClr>
                </a:solidFill>
                <a:latin typeface="Menlo" panose="020B0609030804020204" pitchFamily="49" charset="0"/>
                <a:cs typeface="Calibri" panose="020F0502020204030204" pitchFamily="34" charset="0"/>
              </a:rPr>
              <a:t>energy_source</a:t>
            </a:r>
            <a:r>
              <a:rPr lang="en-US" sz="1600" dirty="0">
                <a:solidFill>
                  <a:schemeClr val="tx2">
                    <a:lumMod val="10000"/>
                  </a:schemeClr>
                </a:solidFill>
                <a:latin typeface="Menlo" panose="020B0609030804020204" pitchFamily="49" charset="0"/>
                <a:cs typeface="Calibri" panose="020F0502020204030204" pitchFamily="34" charset="0"/>
              </a:rPr>
              <a:t>}”, “loc_{country}”}</a:t>
            </a:r>
          </a:p>
          <a:p>
            <a:pPr>
              <a:lnSpc>
                <a:spcPct val="150000"/>
              </a:lnSpc>
            </a:pPr>
            <a:r>
              <a:rPr lang="en-US" sz="1600" dirty="0" err="1">
                <a:solidFill>
                  <a:schemeClr val="tx2">
                    <a:lumMod val="10000"/>
                  </a:schemeClr>
                </a:solidFill>
                <a:latin typeface="Menlo" panose="020B0609030804020204" pitchFamily="49" charset="0"/>
                <a:cs typeface="Calibri" panose="020F0502020204030204" pitchFamily="34" charset="0"/>
              </a:rPr>
              <a:t>process_node</a:t>
            </a:r>
            <a:r>
              <a:rPr lang="en-US" sz="1600" dirty="0">
                <a:solidFill>
                  <a:schemeClr val="tx2">
                    <a:lumMod val="10000"/>
                  </a:schemeClr>
                </a:solidFill>
                <a:latin typeface="Menlo" panose="020B0609030804020204" pitchFamily="49" charset="0"/>
                <a:cs typeface="Calibri" panose="020F0502020204030204" pitchFamily="34" charset="0"/>
              </a:rPr>
              <a:t> = {28, 20, 14, 10, 8, 7, 5, 3}</a:t>
            </a:r>
          </a:p>
          <a:p>
            <a:pPr>
              <a:lnSpc>
                <a:spcPct val="150000"/>
              </a:lnSpc>
            </a:pPr>
            <a:r>
              <a:rPr lang="en-US" sz="1600" dirty="0" err="1">
                <a:solidFill>
                  <a:schemeClr val="tx2">
                    <a:lumMod val="10000"/>
                  </a:schemeClr>
                </a:solidFill>
                <a:latin typeface="Menlo" panose="020B0609030804020204" pitchFamily="49" charset="0"/>
                <a:cs typeface="Calibri" panose="020F0502020204030204" pitchFamily="34" charset="0"/>
              </a:rPr>
              <a:t>fab_yield</a:t>
            </a:r>
            <a:r>
              <a:rPr lang="en-US" sz="1600" dirty="0">
                <a:solidFill>
                  <a:schemeClr val="tx2">
                    <a:lumMod val="10000"/>
                  </a:schemeClr>
                </a:solidFill>
                <a:latin typeface="Menlo" panose="020B0609030804020204" pitchFamily="49" charset="0"/>
                <a:cs typeface="Calibri" panose="020F0502020204030204" pitchFamily="34" charset="0"/>
              </a:rPr>
              <a:t> = yield where 0 &lt;= yield &lt;= 1</a:t>
            </a:r>
            <a:endParaRPr lang="en-US" sz="1600" dirty="0">
              <a:solidFill>
                <a:schemeClr val="tx2">
                  <a:lumMod val="1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5860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177"/>
          <p:cNvSpPr txBox="1">
            <a:spLocks noGrp="1"/>
          </p:cNvSpPr>
          <p:nvPr>
            <p:ph type="sldNum" idx="12"/>
          </p:nvPr>
        </p:nvSpPr>
        <p:spPr>
          <a:prstGeom prst="rect">
            <a:avLst/>
          </a:prstGeom>
          <a:noFill/>
          <a:ln>
            <a:noFill/>
          </a:ln>
        </p:spPr>
        <p:txBody>
          <a:bodyPr spcFirstLastPara="1" wrap="square" lIns="34275" tIns="17150" rIns="34275" bIns="17150" anchor="ctr" anchorCtr="0">
            <a:noAutofit/>
          </a:bodyPr>
          <a:lstStyle/>
          <a:p>
            <a:pPr marL="0" marR="0" lvl="0" indent="0" algn="r" rtl="0">
              <a:lnSpc>
                <a:spcPct val="110000"/>
              </a:lnSpc>
              <a:spcBef>
                <a:spcPts val="0"/>
              </a:spcBef>
              <a:spcAft>
                <a:spcPts val="0"/>
              </a:spcAft>
              <a:buNone/>
            </a:pPr>
            <a:fld id="{00000000-1234-1234-1234-123412341234}" type="slidenum">
              <a:rPr lang="en" sz="1400">
                <a:solidFill>
                  <a:schemeClr val="dk1"/>
                </a:solidFill>
                <a:latin typeface="Arial"/>
                <a:ea typeface="Arial"/>
                <a:cs typeface="Arial"/>
                <a:sym typeface="Arial"/>
              </a:rPr>
              <a:t>9</a:t>
            </a:fld>
            <a:endParaRPr sz="1400">
              <a:solidFill>
                <a:schemeClr val="dk1"/>
              </a:solidFill>
              <a:latin typeface="Arial"/>
              <a:ea typeface="Arial"/>
              <a:cs typeface="Arial"/>
              <a:sym typeface="Arial"/>
            </a:endParaRPr>
          </a:p>
        </p:txBody>
      </p:sp>
      <p:sp>
        <p:nvSpPr>
          <p:cNvPr id="2514" name="Google Shape;2514;p177"/>
          <p:cNvSpPr txBox="1"/>
          <p:nvPr/>
        </p:nvSpPr>
        <p:spPr>
          <a:xfrm>
            <a:off x="446484" y="425456"/>
            <a:ext cx="8251031" cy="578323"/>
          </a:xfrm>
          <a:prstGeom prst="rect">
            <a:avLst/>
          </a:prstGeom>
          <a:noFill/>
          <a:ln>
            <a:noFill/>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None/>
            </a:pPr>
            <a:r>
              <a:rPr lang="en-US" sz="2700" b="1" dirty="0">
                <a:solidFill>
                  <a:srgbClr val="151619"/>
                </a:solidFill>
              </a:rPr>
              <a:t>Setting up ACT for CPU Logic</a:t>
            </a:r>
            <a:endParaRPr sz="500" dirty="0"/>
          </a:p>
        </p:txBody>
      </p:sp>
      <p:sp>
        <p:nvSpPr>
          <p:cNvPr id="2" name="Rectangle 1">
            <a:extLst>
              <a:ext uri="{FF2B5EF4-FFF2-40B4-BE49-F238E27FC236}">
                <a16:creationId xmlns:a16="http://schemas.microsoft.com/office/drawing/2014/main" id="{A6F0D8CF-6197-5B10-BA42-017AA2EC1112}"/>
              </a:ext>
            </a:extLst>
          </p:cNvPr>
          <p:cNvSpPr/>
          <p:nvPr/>
        </p:nvSpPr>
        <p:spPr>
          <a:xfrm>
            <a:off x="446484" y="985251"/>
            <a:ext cx="7296017" cy="3535594"/>
          </a:xfrm>
          <a:prstGeom prst="rect">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0" dirty="0" err="1">
                <a:solidFill>
                  <a:srgbClr val="9CDCFE"/>
                </a:solidFill>
                <a:effectLst/>
                <a:latin typeface="Menlo" panose="020B0609030804020204" pitchFamily="49" charset="0"/>
              </a:rPr>
              <a:t>IC_Logic</a:t>
            </a:r>
            <a:r>
              <a:rPr lang="en-US" sz="2000" b="0" dirty="0">
                <a:solidFill>
                  <a:srgbClr val="CCCCCC"/>
                </a:solidFill>
                <a:effectLst/>
                <a:latin typeface="Menlo" panose="020B0609030804020204" pitchFamily="49" charset="0"/>
              </a:rPr>
              <a:t> </a:t>
            </a:r>
            <a:r>
              <a:rPr lang="en-US" sz="2000" b="0" dirty="0">
                <a:solidFill>
                  <a:srgbClr val="D4D4D4"/>
                </a:solidFill>
                <a:effectLst/>
                <a:latin typeface="Menlo" panose="020B0609030804020204" pitchFamily="49" charset="0"/>
              </a:rPr>
              <a:t>=</a:t>
            </a:r>
            <a:r>
              <a:rPr lang="en-US" sz="2000" b="0" dirty="0">
                <a:solidFill>
                  <a:srgbClr val="CCCCCC"/>
                </a:solidFill>
                <a:effectLst/>
                <a:latin typeface="Menlo" panose="020B0609030804020204" pitchFamily="49" charset="0"/>
              </a:rPr>
              <a:t> </a:t>
            </a:r>
            <a:r>
              <a:rPr lang="en-US" sz="2000" b="0" dirty="0" err="1">
                <a:solidFill>
                  <a:srgbClr val="4EC9B0"/>
                </a:solidFill>
                <a:effectLst/>
                <a:latin typeface="Menlo" panose="020B0609030804020204" pitchFamily="49" charset="0"/>
              </a:rPr>
              <a:t>Fab_Logic</a:t>
            </a:r>
            <a:r>
              <a:rPr lang="en-US" sz="2000" b="0" dirty="0">
                <a:solidFill>
                  <a:srgbClr val="CCCCCC"/>
                </a:solidFill>
                <a:effectLst/>
                <a:latin typeface="Menlo" panose="020B0609030804020204" pitchFamily="49" charset="0"/>
              </a:rPr>
              <a:t>(</a:t>
            </a:r>
          </a:p>
          <a:p>
            <a:r>
              <a:rPr lang="en-US" sz="2000" dirty="0">
                <a:solidFill>
                  <a:srgbClr val="CCCCCC"/>
                </a:solidFill>
                <a:latin typeface="Menlo" panose="020B0609030804020204" pitchFamily="49" charset="0"/>
              </a:rPr>
              <a:t>	</a:t>
            </a:r>
            <a:r>
              <a:rPr lang="en-US" sz="2000" b="0" dirty="0" err="1">
                <a:solidFill>
                  <a:srgbClr val="9CDCFE"/>
                </a:solidFill>
                <a:effectLst/>
                <a:latin typeface="Menlo" panose="020B0609030804020204" pitchFamily="49" charset="0"/>
              </a:rPr>
              <a:t>gpa</a:t>
            </a:r>
            <a:r>
              <a:rPr lang="en-US" sz="2000" b="0" dirty="0">
                <a:solidFill>
                  <a:srgbClr val="CCCCCC"/>
                </a:solidFill>
                <a:effectLst/>
                <a:latin typeface="Menlo" panose="020B0609030804020204" pitchFamily="49" charset="0"/>
              </a:rPr>
              <a:t> </a:t>
            </a:r>
            <a:r>
              <a:rPr lang="en-US" sz="2000" b="0" dirty="0">
                <a:solidFill>
                  <a:srgbClr val="D4D4D4"/>
                </a:solidFill>
                <a:effectLst/>
                <a:latin typeface="Menlo" panose="020B0609030804020204" pitchFamily="49" charset="0"/>
              </a:rPr>
              <a:t>=</a:t>
            </a:r>
            <a:r>
              <a:rPr lang="en-US" sz="2000" b="0" dirty="0">
                <a:solidFill>
                  <a:srgbClr val="CCCCCC"/>
                </a:solidFill>
                <a:effectLst/>
                <a:latin typeface="Menlo" panose="020B0609030804020204" pitchFamily="49" charset="0"/>
              </a:rPr>
              <a:t> </a:t>
            </a:r>
            <a:r>
              <a:rPr lang="en-US" sz="2000" b="0" dirty="0">
                <a:solidFill>
                  <a:srgbClr val="CE9178"/>
                </a:solidFill>
                <a:effectLst/>
                <a:latin typeface="Menlo" panose="020B0609030804020204" pitchFamily="49" charset="0"/>
              </a:rPr>
              <a:t>"95"</a:t>
            </a:r>
            <a:r>
              <a:rPr lang="en-US" sz="2000" b="0" dirty="0">
                <a:solidFill>
                  <a:srgbClr val="CCCCCC"/>
                </a:solidFill>
                <a:effectLst/>
                <a:latin typeface="Menlo" panose="020B0609030804020204" pitchFamily="49" charset="0"/>
              </a:rPr>
              <a:t>,</a:t>
            </a:r>
          </a:p>
          <a:p>
            <a:pPr lvl="1"/>
            <a:r>
              <a:rPr lang="en-US" sz="2000" b="0" dirty="0">
                <a:solidFill>
                  <a:srgbClr val="9CDCFE"/>
                </a:solidFill>
                <a:effectLst/>
                <a:latin typeface="Menlo" panose="020B0609030804020204" pitchFamily="49" charset="0"/>
              </a:rPr>
              <a:t>	</a:t>
            </a:r>
            <a:r>
              <a:rPr lang="en-US" sz="2000" b="0" dirty="0" err="1">
                <a:solidFill>
                  <a:srgbClr val="9CDCFE"/>
                </a:solidFill>
                <a:effectLst/>
                <a:latin typeface="Menlo" panose="020B0609030804020204" pitchFamily="49" charset="0"/>
              </a:rPr>
              <a:t>carbon_intensity</a:t>
            </a:r>
            <a:r>
              <a:rPr lang="en-US" sz="2000" b="0" dirty="0">
                <a:solidFill>
                  <a:srgbClr val="CCCCCC"/>
                </a:solidFill>
                <a:effectLst/>
                <a:latin typeface="Menlo" panose="020B0609030804020204" pitchFamily="49" charset="0"/>
              </a:rPr>
              <a:t> </a:t>
            </a:r>
            <a:r>
              <a:rPr lang="en-US" sz="2000" b="0" dirty="0">
                <a:solidFill>
                  <a:srgbClr val="D4D4D4"/>
                </a:solidFill>
                <a:effectLst/>
                <a:latin typeface="Menlo" panose="020B0609030804020204" pitchFamily="49" charset="0"/>
              </a:rPr>
              <a:t>=</a:t>
            </a:r>
            <a:r>
              <a:rPr lang="en-US" sz="2000" b="0" dirty="0">
                <a:solidFill>
                  <a:srgbClr val="CCCCCC"/>
                </a:solidFill>
                <a:effectLst/>
                <a:latin typeface="Menlo" panose="020B0609030804020204" pitchFamily="49" charset="0"/>
              </a:rPr>
              <a:t> </a:t>
            </a:r>
            <a:r>
              <a:rPr lang="en-US" sz="2000" b="0" dirty="0">
                <a:solidFill>
                  <a:srgbClr val="CE9178"/>
                </a:solidFill>
                <a:effectLst/>
                <a:latin typeface="Menlo" panose="020B0609030804020204" pitchFamily="49" charset="0"/>
              </a:rPr>
              <a:t>"</a:t>
            </a:r>
            <a:r>
              <a:rPr lang="en-US" sz="2000" b="0" dirty="0" err="1">
                <a:solidFill>
                  <a:srgbClr val="CE9178"/>
                </a:solidFill>
                <a:effectLst/>
                <a:latin typeface="Menlo" panose="020B0609030804020204" pitchFamily="49" charset="0"/>
              </a:rPr>
              <a:t>src_coal</a:t>
            </a:r>
            <a:r>
              <a:rPr lang="en-US" sz="2000" b="0" dirty="0">
                <a:solidFill>
                  <a:srgbClr val="CE9178"/>
                </a:solidFill>
                <a:effectLst/>
                <a:latin typeface="Menlo" panose="020B0609030804020204" pitchFamily="49" charset="0"/>
              </a:rPr>
              <a:t>"</a:t>
            </a:r>
            <a:r>
              <a:rPr lang="en-US" sz="2000" b="0" dirty="0">
                <a:solidFill>
                  <a:srgbClr val="CCCCCC"/>
                </a:solidFill>
                <a:effectLst/>
                <a:latin typeface="Menlo" panose="020B0609030804020204" pitchFamily="49" charset="0"/>
              </a:rPr>
              <a:t>, </a:t>
            </a:r>
          </a:p>
          <a:p>
            <a:pPr lvl="1"/>
            <a:r>
              <a:rPr lang="en-US" sz="2000" b="0" dirty="0">
                <a:solidFill>
                  <a:srgbClr val="9CDCFE"/>
                </a:solidFill>
                <a:effectLst/>
                <a:latin typeface="Menlo" panose="020B0609030804020204" pitchFamily="49" charset="0"/>
              </a:rPr>
              <a:t>	</a:t>
            </a:r>
            <a:r>
              <a:rPr lang="en-US" sz="2000" b="0" dirty="0" err="1">
                <a:solidFill>
                  <a:srgbClr val="9CDCFE"/>
                </a:solidFill>
                <a:effectLst/>
                <a:latin typeface="Menlo" panose="020B0609030804020204" pitchFamily="49" charset="0"/>
              </a:rPr>
              <a:t>process_node</a:t>
            </a:r>
            <a:r>
              <a:rPr lang="en-US" sz="2000" b="0" dirty="0">
                <a:solidFill>
                  <a:srgbClr val="CCCCCC"/>
                </a:solidFill>
                <a:effectLst/>
                <a:latin typeface="Menlo" panose="020B0609030804020204" pitchFamily="49" charset="0"/>
              </a:rPr>
              <a:t> </a:t>
            </a:r>
            <a:r>
              <a:rPr lang="en-US" sz="2000" b="0" dirty="0">
                <a:solidFill>
                  <a:srgbClr val="D4D4D4"/>
                </a:solidFill>
                <a:effectLst/>
                <a:latin typeface="Menlo" panose="020B0609030804020204" pitchFamily="49" charset="0"/>
              </a:rPr>
              <a:t>=</a:t>
            </a:r>
            <a:r>
              <a:rPr lang="en-US" sz="2000" b="0" dirty="0">
                <a:solidFill>
                  <a:srgbClr val="CCCCCC"/>
                </a:solidFill>
                <a:effectLst/>
                <a:latin typeface="Menlo" panose="020B0609030804020204" pitchFamily="49" charset="0"/>
              </a:rPr>
              <a:t> </a:t>
            </a:r>
            <a:r>
              <a:rPr lang="en-US" sz="2000" b="0" dirty="0">
                <a:solidFill>
                  <a:srgbClr val="B5CEA8"/>
                </a:solidFill>
                <a:effectLst/>
                <a:latin typeface="Menlo" panose="020B0609030804020204" pitchFamily="49" charset="0"/>
              </a:rPr>
              <a:t>28</a:t>
            </a:r>
            <a:r>
              <a:rPr lang="en-US" sz="2000" b="0" dirty="0">
                <a:solidFill>
                  <a:srgbClr val="CCCCCC"/>
                </a:solidFill>
                <a:effectLst/>
                <a:latin typeface="Menlo" panose="020B0609030804020204" pitchFamily="49" charset="0"/>
              </a:rPr>
              <a:t>,</a:t>
            </a:r>
          </a:p>
          <a:p>
            <a:pPr lvl="1"/>
            <a:r>
              <a:rPr lang="en-US" sz="2000" b="0" dirty="0">
                <a:solidFill>
                  <a:srgbClr val="9CDCFE"/>
                </a:solidFill>
                <a:effectLst/>
                <a:latin typeface="Menlo" panose="020B0609030804020204" pitchFamily="49" charset="0"/>
              </a:rPr>
              <a:t>	</a:t>
            </a:r>
            <a:r>
              <a:rPr lang="en-US" sz="2000" b="0" dirty="0" err="1">
                <a:solidFill>
                  <a:srgbClr val="9CDCFE"/>
                </a:solidFill>
                <a:effectLst/>
                <a:latin typeface="Menlo" panose="020B0609030804020204" pitchFamily="49" charset="0"/>
              </a:rPr>
              <a:t>fab_yield</a:t>
            </a:r>
            <a:r>
              <a:rPr lang="en-US" sz="2000" b="0" dirty="0">
                <a:solidFill>
                  <a:srgbClr val="D4D4D4"/>
                </a:solidFill>
                <a:effectLst/>
                <a:latin typeface="Menlo" panose="020B0609030804020204" pitchFamily="49" charset="0"/>
              </a:rPr>
              <a:t>=</a:t>
            </a:r>
            <a:r>
              <a:rPr lang="en-US" sz="2000" b="0" dirty="0" err="1">
                <a:solidFill>
                  <a:srgbClr val="9CDCFE"/>
                </a:solidFill>
                <a:effectLst/>
                <a:latin typeface="Menlo" panose="020B0609030804020204" pitchFamily="49" charset="0"/>
              </a:rPr>
              <a:t>ic_yield</a:t>
            </a:r>
            <a:r>
              <a:rPr lang="en-US" sz="2000" b="0" dirty="0">
                <a:solidFill>
                  <a:srgbClr val="CCCCCC"/>
                </a:solidFill>
                <a:effectLst/>
                <a:latin typeface="Menlo" panose="020B0609030804020204" pitchFamily="49" charset="0"/>
              </a:rPr>
              <a:t>)</a:t>
            </a:r>
          </a:p>
          <a:p>
            <a:pPr lvl="1"/>
            <a:endParaRPr lang="en-US" sz="2000" dirty="0">
              <a:solidFill>
                <a:srgbClr val="CCCCCC"/>
              </a:solidFill>
              <a:latin typeface="Menlo" panose="020B0609030804020204" pitchFamily="49" charset="0"/>
            </a:endParaRPr>
          </a:p>
          <a:p>
            <a:r>
              <a:rPr lang="en-US" sz="2000" b="0" dirty="0" err="1">
                <a:solidFill>
                  <a:srgbClr val="9CDCFE"/>
                </a:solidFill>
                <a:effectLst/>
                <a:latin typeface="Menlo" panose="020B0609030804020204" pitchFamily="49" charset="0"/>
              </a:rPr>
              <a:t>CPU_Logic</a:t>
            </a:r>
            <a:r>
              <a:rPr lang="en-US" sz="2000" b="0" dirty="0">
                <a:solidFill>
                  <a:srgbClr val="CCCCCC"/>
                </a:solidFill>
                <a:effectLst/>
                <a:latin typeface="Menlo" panose="020B0609030804020204" pitchFamily="49" charset="0"/>
              </a:rPr>
              <a:t> </a:t>
            </a:r>
            <a:r>
              <a:rPr lang="en-US" sz="2000" b="0" dirty="0">
                <a:solidFill>
                  <a:srgbClr val="D4D4D4"/>
                </a:solidFill>
                <a:effectLst/>
                <a:latin typeface="Menlo" panose="020B0609030804020204" pitchFamily="49" charset="0"/>
              </a:rPr>
              <a:t>=</a:t>
            </a:r>
            <a:r>
              <a:rPr lang="en-US" sz="2000" b="0" dirty="0">
                <a:solidFill>
                  <a:srgbClr val="CCCCCC"/>
                </a:solidFill>
                <a:effectLst/>
                <a:latin typeface="Menlo" panose="020B0609030804020204" pitchFamily="49" charset="0"/>
              </a:rPr>
              <a:t> </a:t>
            </a:r>
            <a:r>
              <a:rPr lang="en-US" sz="2000" b="0" dirty="0" err="1">
                <a:solidFill>
                  <a:srgbClr val="4EC9B0"/>
                </a:solidFill>
                <a:effectLst/>
                <a:latin typeface="Menlo" panose="020B0609030804020204" pitchFamily="49" charset="0"/>
              </a:rPr>
              <a:t>Fab_Logic</a:t>
            </a:r>
            <a:r>
              <a:rPr lang="en-US" sz="2000" b="0" dirty="0">
                <a:solidFill>
                  <a:srgbClr val="CCCCCC"/>
                </a:solidFill>
                <a:effectLst/>
                <a:latin typeface="Menlo" panose="020B0609030804020204" pitchFamily="49" charset="0"/>
              </a:rPr>
              <a:t>(</a:t>
            </a:r>
          </a:p>
          <a:p>
            <a:r>
              <a:rPr lang="en-US" sz="2000" dirty="0">
                <a:solidFill>
                  <a:srgbClr val="CCCCCC"/>
                </a:solidFill>
                <a:latin typeface="Menlo" panose="020B0609030804020204" pitchFamily="49" charset="0"/>
              </a:rPr>
              <a:t>	</a:t>
            </a:r>
            <a:r>
              <a:rPr lang="en-US" sz="2000" b="0" dirty="0" err="1">
                <a:solidFill>
                  <a:srgbClr val="9CDCFE"/>
                </a:solidFill>
                <a:effectLst/>
                <a:latin typeface="Menlo" panose="020B0609030804020204" pitchFamily="49" charset="0"/>
              </a:rPr>
              <a:t>gpa</a:t>
            </a:r>
            <a:r>
              <a:rPr lang="en-US" sz="2000" b="0" dirty="0">
                <a:solidFill>
                  <a:srgbClr val="CCCCCC"/>
                </a:solidFill>
                <a:effectLst/>
                <a:latin typeface="Menlo" panose="020B0609030804020204" pitchFamily="49" charset="0"/>
              </a:rPr>
              <a:t> </a:t>
            </a:r>
            <a:r>
              <a:rPr lang="en-US" sz="2000" b="0" dirty="0">
                <a:solidFill>
                  <a:srgbClr val="D4D4D4"/>
                </a:solidFill>
                <a:effectLst/>
                <a:latin typeface="Menlo" panose="020B0609030804020204" pitchFamily="49" charset="0"/>
              </a:rPr>
              <a:t>=</a:t>
            </a:r>
            <a:r>
              <a:rPr lang="en-US" sz="2000" b="0" dirty="0">
                <a:solidFill>
                  <a:srgbClr val="CCCCCC"/>
                </a:solidFill>
                <a:effectLst/>
                <a:latin typeface="Menlo" panose="020B0609030804020204" pitchFamily="49" charset="0"/>
              </a:rPr>
              <a:t> </a:t>
            </a:r>
            <a:r>
              <a:rPr lang="en-US" sz="2000" b="0" dirty="0">
                <a:solidFill>
                  <a:srgbClr val="CE9178"/>
                </a:solidFill>
                <a:effectLst/>
                <a:latin typeface="Menlo" panose="020B0609030804020204" pitchFamily="49" charset="0"/>
              </a:rPr>
              <a:t>"95"</a:t>
            </a:r>
            <a:r>
              <a:rPr lang="en-US" sz="2000" b="0" dirty="0">
                <a:solidFill>
                  <a:srgbClr val="CCCCCC"/>
                </a:solidFill>
                <a:effectLst/>
                <a:latin typeface="Menlo" panose="020B0609030804020204" pitchFamily="49" charset="0"/>
              </a:rPr>
              <a:t>,</a:t>
            </a:r>
          </a:p>
          <a:p>
            <a:r>
              <a:rPr lang="en-US" sz="2000" b="0" dirty="0">
                <a:solidFill>
                  <a:srgbClr val="9CDCFE"/>
                </a:solidFill>
                <a:effectLst/>
                <a:latin typeface="Menlo" panose="020B0609030804020204" pitchFamily="49" charset="0"/>
              </a:rPr>
              <a:t>	</a:t>
            </a:r>
            <a:r>
              <a:rPr lang="en-US" sz="2000" b="0" dirty="0" err="1">
                <a:solidFill>
                  <a:srgbClr val="9CDCFE"/>
                </a:solidFill>
                <a:effectLst/>
                <a:latin typeface="Menlo" panose="020B0609030804020204" pitchFamily="49" charset="0"/>
              </a:rPr>
              <a:t>carbon_intensity</a:t>
            </a:r>
            <a:r>
              <a:rPr lang="en-US" sz="2000" b="0" dirty="0">
                <a:solidFill>
                  <a:srgbClr val="CCCCCC"/>
                </a:solidFill>
                <a:effectLst/>
                <a:latin typeface="Menlo" panose="020B0609030804020204" pitchFamily="49" charset="0"/>
              </a:rPr>
              <a:t> </a:t>
            </a:r>
            <a:r>
              <a:rPr lang="en-US" sz="2000" b="0" dirty="0">
                <a:solidFill>
                  <a:srgbClr val="D4D4D4"/>
                </a:solidFill>
                <a:effectLst/>
                <a:latin typeface="Menlo" panose="020B0609030804020204" pitchFamily="49" charset="0"/>
              </a:rPr>
              <a:t>=</a:t>
            </a:r>
            <a:r>
              <a:rPr lang="en-US" sz="2000" b="0" dirty="0">
                <a:solidFill>
                  <a:srgbClr val="CCCCCC"/>
                </a:solidFill>
                <a:effectLst/>
                <a:latin typeface="Menlo" panose="020B0609030804020204" pitchFamily="49" charset="0"/>
              </a:rPr>
              <a:t> </a:t>
            </a:r>
            <a:r>
              <a:rPr lang="en-US" sz="2000" b="0" dirty="0">
                <a:solidFill>
                  <a:srgbClr val="CE9178"/>
                </a:solidFill>
                <a:effectLst/>
                <a:latin typeface="Menlo" panose="020B0609030804020204" pitchFamily="49" charset="0"/>
              </a:rPr>
              <a:t>"</a:t>
            </a:r>
            <a:r>
              <a:rPr lang="en-US" sz="2000" b="0" dirty="0" err="1">
                <a:solidFill>
                  <a:srgbClr val="CE9178"/>
                </a:solidFill>
                <a:effectLst/>
                <a:latin typeface="Menlo" panose="020B0609030804020204" pitchFamily="49" charset="0"/>
              </a:rPr>
              <a:t>src_coal</a:t>
            </a:r>
            <a:r>
              <a:rPr lang="en-US" sz="2000" b="0" dirty="0">
                <a:solidFill>
                  <a:srgbClr val="CE9178"/>
                </a:solidFill>
                <a:effectLst/>
                <a:latin typeface="Menlo" panose="020B0609030804020204" pitchFamily="49" charset="0"/>
              </a:rPr>
              <a:t>"</a:t>
            </a:r>
            <a:r>
              <a:rPr lang="en-US" sz="2000" b="0" dirty="0">
                <a:solidFill>
                  <a:srgbClr val="CCCCCC"/>
                </a:solidFill>
                <a:effectLst/>
                <a:latin typeface="Menlo" panose="020B0609030804020204" pitchFamily="49" charset="0"/>
              </a:rPr>
              <a:t>,</a:t>
            </a:r>
          </a:p>
          <a:p>
            <a:r>
              <a:rPr lang="en-US" sz="2000" b="0" dirty="0">
                <a:solidFill>
                  <a:srgbClr val="9CDCFE"/>
                </a:solidFill>
                <a:effectLst/>
                <a:latin typeface="Menlo" panose="020B0609030804020204" pitchFamily="49" charset="0"/>
              </a:rPr>
              <a:t>	</a:t>
            </a:r>
            <a:r>
              <a:rPr lang="en-US" sz="2000" b="0" dirty="0" err="1">
                <a:solidFill>
                  <a:srgbClr val="9CDCFE"/>
                </a:solidFill>
                <a:effectLst/>
                <a:latin typeface="Menlo" panose="020B0609030804020204" pitchFamily="49" charset="0"/>
              </a:rPr>
              <a:t>process_node</a:t>
            </a:r>
            <a:r>
              <a:rPr lang="en-US" sz="2000" b="0" dirty="0">
                <a:solidFill>
                  <a:srgbClr val="CCCCCC"/>
                </a:solidFill>
                <a:effectLst/>
                <a:latin typeface="Menlo" panose="020B0609030804020204" pitchFamily="49" charset="0"/>
              </a:rPr>
              <a:t> </a:t>
            </a:r>
            <a:r>
              <a:rPr lang="en-US" sz="2000" b="0" dirty="0">
                <a:solidFill>
                  <a:srgbClr val="D4D4D4"/>
                </a:solidFill>
                <a:effectLst/>
                <a:latin typeface="Menlo" panose="020B0609030804020204" pitchFamily="49" charset="0"/>
              </a:rPr>
              <a:t>=</a:t>
            </a:r>
            <a:r>
              <a:rPr lang="en-US" sz="2000" b="0" dirty="0">
                <a:solidFill>
                  <a:srgbClr val="CCCCCC"/>
                </a:solidFill>
                <a:effectLst/>
                <a:latin typeface="Menlo" panose="020B0609030804020204" pitchFamily="49" charset="0"/>
              </a:rPr>
              <a:t> </a:t>
            </a:r>
            <a:r>
              <a:rPr lang="en-US" sz="2000" b="0" dirty="0">
                <a:solidFill>
                  <a:srgbClr val="B5CEA8"/>
                </a:solidFill>
                <a:effectLst/>
                <a:latin typeface="Menlo" panose="020B0609030804020204" pitchFamily="49" charset="0"/>
              </a:rPr>
              <a:t>28</a:t>
            </a:r>
            <a:r>
              <a:rPr lang="en-US" sz="2000" b="0" dirty="0">
                <a:solidFill>
                  <a:srgbClr val="CCCCCC"/>
                </a:solidFill>
                <a:effectLst/>
                <a:latin typeface="Menlo" panose="020B0609030804020204" pitchFamily="49" charset="0"/>
              </a:rPr>
              <a:t>,</a:t>
            </a:r>
          </a:p>
          <a:p>
            <a:r>
              <a:rPr lang="en-US" sz="2000" b="0" dirty="0">
                <a:solidFill>
                  <a:srgbClr val="9CDCFE"/>
                </a:solidFill>
                <a:effectLst/>
                <a:latin typeface="Menlo" panose="020B0609030804020204" pitchFamily="49" charset="0"/>
              </a:rPr>
              <a:t>	</a:t>
            </a:r>
            <a:r>
              <a:rPr lang="en-US" sz="2000" b="0" dirty="0" err="1">
                <a:solidFill>
                  <a:srgbClr val="9CDCFE"/>
                </a:solidFill>
                <a:effectLst/>
                <a:latin typeface="Menlo" panose="020B0609030804020204" pitchFamily="49" charset="0"/>
              </a:rPr>
              <a:t>fab_yield</a:t>
            </a:r>
            <a:r>
              <a:rPr lang="en-US" sz="2000" b="0" dirty="0">
                <a:solidFill>
                  <a:srgbClr val="D4D4D4"/>
                </a:solidFill>
                <a:effectLst/>
                <a:latin typeface="Menlo" panose="020B0609030804020204" pitchFamily="49" charset="0"/>
              </a:rPr>
              <a:t>=</a:t>
            </a:r>
            <a:r>
              <a:rPr lang="en-US" sz="2000" b="0" dirty="0" err="1">
                <a:solidFill>
                  <a:srgbClr val="9CDCFE"/>
                </a:solidFill>
                <a:effectLst/>
                <a:latin typeface="Menlo" panose="020B0609030804020204" pitchFamily="49" charset="0"/>
              </a:rPr>
              <a:t>ic_yield</a:t>
            </a:r>
            <a:r>
              <a:rPr lang="en-US" sz="2000" b="0" dirty="0">
                <a:solidFill>
                  <a:srgbClr val="CCCCCC"/>
                </a:solidFill>
                <a:effectLst/>
                <a:latin typeface="Menlo" panose="020B0609030804020204" pitchFamily="49" charset="0"/>
              </a:rPr>
              <a:t>)</a:t>
            </a:r>
          </a:p>
          <a:p>
            <a:pPr lvl="1"/>
            <a:endParaRPr lang="en-US" sz="2000" b="0" dirty="0">
              <a:solidFill>
                <a:srgbClr val="CCCCCC"/>
              </a:solidFill>
              <a:effectLst/>
              <a:latin typeface="Menlo" panose="020B0609030804020204" pitchFamily="49" charset="0"/>
            </a:endParaRPr>
          </a:p>
        </p:txBody>
      </p:sp>
    </p:spTree>
    <p:extLst>
      <p:ext uri="{BB962C8B-B14F-4D97-AF65-F5344CB8AC3E}">
        <p14:creationId xmlns:p14="http://schemas.microsoft.com/office/powerpoint/2010/main" val="50104088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Facebook 2018 Presentation Colors">
      <a:dk1>
        <a:srgbClr val="4E5665"/>
      </a:dk1>
      <a:lt1>
        <a:srgbClr val="FFFFFF"/>
      </a:lt1>
      <a:dk2>
        <a:srgbClr val="898F9C"/>
      </a:dk2>
      <a:lt2>
        <a:srgbClr val="E9EAED"/>
      </a:lt2>
      <a:accent1>
        <a:srgbClr val="4167B2"/>
      </a:accent1>
      <a:accent2>
        <a:srgbClr val="6BCDBB"/>
      </a:accent2>
      <a:accent3>
        <a:srgbClr val="54C7EC"/>
      </a:accent3>
      <a:accent4>
        <a:srgbClr val="F34F46"/>
      </a:accent4>
      <a:accent5>
        <a:srgbClr val="F7923B"/>
      </a:accent5>
      <a:accent6>
        <a:srgbClr val="5890FF"/>
      </a:accent6>
      <a:hlink>
        <a:srgbClr val="0000F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6589</TotalTime>
  <Words>1795</Words>
  <Application>Microsoft Macintosh PowerPoint</Application>
  <PresentationFormat>On-screen Show (16:9)</PresentationFormat>
  <Paragraphs>256</Paragraphs>
  <Slides>19</Slides>
  <Notes>19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Times New Roman</vt:lpstr>
      <vt:lpstr>Menlo</vt:lpstr>
      <vt:lpstr>Calibri</vt:lpstr>
      <vt:lpstr>Helvetica Neue</vt:lpstr>
      <vt:lpstr>Arial</vt:lpstr>
      <vt:lpstr>FreightSansLFPro</vt:lpstr>
      <vt:lpstr>Simple Light</vt:lpstr>
      <vt:lpstr>White</vt:lpstr>
      <vt:lpstr>ACT: Architectural Carbon Modeling Tools</vt:lpstr>
      <vt:lpstr>ACT Tutorial: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 Tutorial: Today</vt:lpstr>
      <vt:lpstr>PowerPoint Presentation</vt:lpstr>
      <vt:lpstr>PowerPoint Presentation</vt:lpstr>
      <vt:lpstr>Case study: Notebook GPU selection</vt:lpstr>
      <vt:lpstr>PowerPoint Presentation</vt:lpstr>
      <vt:lpstr>ACT Tutorial: Today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Sustainable Computer Systems: Modeling and Design</dc:title>
  <dc:subject/>
  <dc:creator/>
  <cp:keywords/>
  <dc:description/>
  <cp:lastModifiedBy>Leo Han</cp:lastModifiedBy>
  <cp:revision>107</cp:revision>
  <dcterms:modified xsi:type="dcterms:W3CDTF">2024-11-02T16:50:36Z</dcterms:modified>
  <cp:category/>
</cp:coreProperties>
</file>